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94"/>
  </p:normalViewPr>
  <p:slideViewPr>
    <p:cSldViewPr snapToGrid="0">
      <p:cViewPr varScale="1">
        <p:scale>
          <a:sx n="121" d="100"/>
          <a:sy n="121" d="100"/>
        </p:scale>
        <p:origin x="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song He" userId="380a5c32-1724-4f0e-8fe3-009861b3fa58" providerId="ADAL" clId="{95FD2C79-B730-404C-8D0B-0E3E3B1262DC}"/>
    <pc:docChg chg="modSld">
      <pc:chgData name="Lisong He" userId="380a5c32-1724-4f0e-8fe3-009861b3fa58" providerId="ADAL" clId="{95FD2C79-B730-404C-8D0B-0E3E3B1262DC}" dt="2024-02-05T18:07:33.443" v="0" actId="1076"/>
      <pc:docMkLst>
        <pc:docMk/>
      </pc:docMkLst>
      <pc:sldChg chg="modSp mod">
        <pc:chgData name="Lisong He" userId="380a5c32-1724-4f0e-8fe3-009861b3fa58" providerId="ADAL" clId="{95FD2C79-B730-404C-8D0B-0E3E3B1262DC}" dt="2024-02-05T18:07:33.443" v="0" actId="1076"/>
        <pc:sldMkLst>
          <pc:docMk/>
          <pc:sldMk cId="0" sldId="266"/>
        </pc:sldMkLst>
        <pc:picChg chg="mod">
          <ac:chgData name="Lisong He" userId="380a5c32-1724-4f0e-8fe3-009861b3fa58" providerId="ADAL" clId="{95FD2C79-B730-404C-8D0B-0E3E3B1262DC}" dt="2024-02-05T18:07:33.443" v="0" actId="1076"/>
          <ac:picMkLst>
            <pc:docMk/>
            <pc:sldMk cId="0" sldId="266"/>
            <ac:picMk id="195"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b6a690befc_1_2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b6a690befc_1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b6a690befc_1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b6a690befc_1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b69f3b028c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b69f3b02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b6a690bef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b6a690be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b69f3b028c_1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b69f3b028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b6a690befc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b6a690bef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b6a690befc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b6a690bef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b6a690befc_1_1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b6a690befc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b6a690befc_1_2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b6a690befc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482600" y="978408"/>
            <a:ext cx="10506991" cy="253155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6600"/>
              <a:buFont typeface="Arial"/>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482600" y="3602038"/>
            <a:ext cx="10506991" cy="2277554"/>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dk1"/>
              </a:buClr>
              <a:buSzPts val="2400"/>
              <a:buNone/>
              <a:defRPr sz="24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2"/>
          <p:cNvSpPr txBox="1">
            <a:spLocks noGrp="1"/>
          </p:cNvSpPr>
          <p:nvPr>
            <p:ph type="dt" idx="10"/>
          </p:nvPr>
        </p:nvSpPr>
        <p:spPr>
          <a:xfrm>
            <a:off x="484632" y="10058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84632" y="641908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10989591" y="100584"/>
            <a:ext cx="64008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9" name="Google Shape;19;p2"/>
          <p:cNvCxnSpPr/>
          <p:nvPr/>
        </p:nvCxnSpPr>
        <p:spPr>
          <a:xfrm>
            <a:off x="482600" y="489855"/>
            <a:ext cx="11147071" cy="0"/>
          </a:xfrm>
          <a:prstGeom prst="straightConnector1">
            <a:avLst/>
          </a:prstGeom>
          <a:noFill/>
          <a:ln w="28575" cap="flat" cmpd="sng">
            <a:solidFill>
              <a:schemeClr val="dk2"/>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1"/>
          <p:cNvSpPr/>
          <p:nvPr/>
        </p:nvSpPr>
        <p:spPr>
          <a:xfrm>
            <a:off x="482600" y="483576"/>
            <a:ext cx="11147071" cy="2434825"/>
          </a:xfrm>
          <a:prstGeom prst="rect">
            <a:avLst/>
          </a:prstGeom>
          <a:solidFill>
            <a:schemeClr val="accen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 name="Google Shape;83;p11"/>
          <p:cNvSpPr txBox="1">
            <a:spLocks noGrp="1"/>
          </p:cNvSpPr>
          <p:nvPr>
            <p:ph type="title"/>
          </p:nvPr>
        </p:nvSpPr>
        <p:spPr>
          <a:xfrm>
            <a:off x="482600" y="978408"/>
            <a:ext cx="10506991" cy="17552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1"/>
          <p:cNvSpPr txBox="1">
            <a:spLocks noGrp="1"/>
          </p:cNvSpPr>
          <p:nvPr>
            <p:ph type="body" idx="1"/>
          </p:nvPr>
        </p:nvSpPr>
        <p:spPr>
          <a:xfrm rot="5400000">
            <a:off x="4191213" y="-603890"/>
            <a:ext cx="3092949" cy="1050699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228600" algn="l">
              <a:lnSpc>
                <a:spcPct val="100000"/>
              </a:lnSpc>
              <a:spcBef>
                <a:spcPts val="500"/>
              </a:spcBef>
              <a:spcAft>
                <a:spcPts val="0"/>
              </a:spcAft>
              <a:buClr>
                <a:schemeClr val="dk1"/>
              </a:buClr>
              <a:buSzPts val="1800"/>
              <a:buNone/>
              <a:defRPr/>
            </a:lvl3pPr>
            <a:lvl4pPr marL="1828800" lvl="3" indent="-342900" algn="l">
              <a:lnSpc>
                <a:spcPct val="100000"/>
              </a:lnSpc>
              <a:spcBef>
                <a:spcPts val="500"/>
              </a:spcBef>
              <a:spcAft>
                <a:spcPts val="0"/>
              </a:spcAft>
              <a:buClr>
                <a:schemeClr val="dk1"/>
              </a:buClr>
              <a:buSzPts val="1800"/>
              <a:buChar char="•"/>
              <a:defRPr/>
            </a:lvl4pPr>
            <a:lvl5pPr marL="2286000" lvl="4" indent="-228600" algn="l">
              <a:lnSpc>
                <a:spcPct val="10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1"/>
          <p:cNvSpPr txBox="1">
            <a:spLocks noGrp="1"/>
          </p:cNvSpPr>
          <p:nvPr>
            <p:ph type="dt" idx="10"/>
          </p:nvPr>
        </p:nvSpPr>
        <p:spPr>
          <a:xfrm>
            <a:off x="484632" y="10058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1"/>
          <p:cNvSpPr txBox="1">
            <a:spLocks noGrp="1"/>
          </p:cNvSpPr>
          <p:nvPr>
            <p:ph type="ftr" idx="11"/>
          </p:nvPr>
        </p:nvSpPr>
        <p:spPr>
          <a:xfrm>
            <a:off x="484632" y="641908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1"/>
          <p:cNvSpPr txBox="1">
            <a:spLocks noGrp="1"/>
          </p:cNvSpPr>
          <p:nvPr>
            <p:ph type="sldNum" idx="12"/>
          </p:nvPr>
        </p:nvSpPr>
        <p:spPr>
          <a:xfrm>
            <a:off x="10989591" y="100584"/>
            <a:ext cx="64008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88" name="Google Shape;88;p11"/>
          <p:cNvCxnSpPr/>
          <p:nvPr/>
        </p:nvCxnSpPr>
        <p:spPr>
          <a:xfrm>
            <a:off x="482600" y="2918401"/>
            <a:ext cx="11147071" cy="0"/>
          </a:xfrm>
          <a:prstGeom prst="straightConnector1">
            <a:avLst/>
          </a:prstGeom>
          <a:noFill/>
          <a:ln w="28575" cap="flat" cmpd="sng">
            <a:solidFill>
              <a:schemeClr val="dk1"/>
            </a:solidFill>
            <a:prstDash val="solid"/>
            <a:miter lim="800000"/>
            <a:headEnd type="none" w="sm" len="sm"/>
            <a:tailEnd type="none" w="sm" len="sm"/>
          </a:ln>
        </p:spPr>
      </p:cxnSp>
      <p:cxnSp>
        <p:nvCxnSpPr>
          <p:cNvPr id="89" name="Google Shape;89;p11"/>
          <p:cNvCxnSpPr/>
          <p:nvPr/>
        </p:nvCxnSpPr>
        <p:spPr>
          <a:xfrm>
            <a:off x="482600" y="489855"/>
            <a:ext cx="11147071" cy="0"/>
          </a:xfrm>
          <a:prstGeom prst="straightConnector1">
            <a:avLst/>
          </a:prstGeom>
          <a:noFill/>
          <a:ln w="28575" cap="flat" cmpd="sng">
            <a:solidFill>
              <a:schemeClr val="dk2"/>
            </a:solidFill>
            <a:prstDash val="solid"/>
            <a:miter lim="800000"/>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12"/>
          <p:cNvSpPr txBox="1">
            <a:spLocks noGrp="1"/>
          </p:cNvSpPr>
          <p:nvPr>
            <p:ph type="title"/>
          </p:nvPr>
        </p:nvSpPr>
        <p:spPr>
          <a:xfrm rot="5400000">
            <a:off x="6953262" y="2066856"/>
            <a:ext cx="5124777" cy="294788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2"/>
          <p:cNvSpPr txBox="1">
            <a:spLocks noGrp="1"/>
          </p:cNvSpPr>
          <p:nvPr>
            <p:ph type="body" idx="1"/>
          </p:nvPr>
        </p:nvSpPr>
        <p:spPr>
          <a:xfrm rot="5400000">
            <a:off x="1550470" y="-87430"/>
            <a:ext cx="5124777" cy="725645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228600" algn="l">
              <a:lnSpc>
                <a:spcPct val="100000"/>
              </a:lnSpc>
              <a:spcBef>
                <a:spcPts val="500"/>
              </a:spcBef>
              <a:spcAft>
                <a:spcPts val="0"/>
              </a:spcAft>
              <a:buClr>
                <a:schemeClr val="dk1"/>
              </a:buClr>
              <a:buSzPts val="1800"/>
              <a:buNone/>
              <a:defRPr/>
            </a:lvl3pPr>
            <a:lvl4pPr marL="1828800" lvl="3" indent="-342900" algn="l">
              <a:lnSpc>
                <a:spcPct val="100000"/>
              </a:lnSpc>
              <a:spcBef>
                <a:spcPts val="500"/>
              </a:spcBef>
              <a:spcAft>
                <a:spcPts val="0"/>
              </a:spcAft>
              <a:buClr>
                <a:schemeClr val="dk1"/>
              </a:buClr>
              <a:buSzPts val="1800"/>
              <a:buChar char="•"/>
              <a:defRPr/>
            </a:lvl4pPr>
            <a:lvl5pPr marL="2286000" lvl="4" indent="-228600" algn="l">
              <a:lnSpc>
                <a:spcPct val="10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2"/>
          <p:cNvSpPr txBox="1">
            <a:spLocks noGrp="1"/>
          </p:cNvSpPr>
          <p:nvPr>
            <p:ph type="dt" idx="10"/>
          </p:nvPr>
        </p:nvSpPr>
        <p:spPr>
          <a:xfrm>
            <a:off x="484632" y="10058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
          <p:cNvSpPr txBox="1">
            <a:spLocks noGrp="1"/>
          </p:cNvSpPr>
          <p:nvPr>
            <p:ph type="ftr" idx="11"/>
          </p:nvPr>
        </p:nvSpPr>
        <p:spPr>
          <a:xfrm>
            <a:off x="484632" y="641908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2"/>
          <p:cNvSpPr txBox="1">
            <a:spLocks noGrp="1"/>
          </p:cNvSpPr>
          <p:nvPr>
            <p:ph type="sldNum" idx="12"/>
          </p:nvPr>
        </p:nvSpPr>
        <p:spPr>
          <a:xfrm>
            <a:off x="10989591" y="100584"/>
            <a:ext cx="64008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82600" y="978408"/>
            <a:ext cx="10634472" cy="21579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body" idx="1"/>
          </p:nvPr>
        </p:nvSpPr>
        <p:spPr>
          <a:xfrm>
            <a:off x="482600" y="3306870"/>
            <a:ext cx="10506991" cy="257272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228600" algn="l">
              <a:lnSpc>
                <a:spcPct val="100000"/>
              </a:lnSpc>
              <a:spcBef>
                <a:spcPts val="500"/>
              </a:spcBef>
              <a:spcAft>
                <a:spcPts val="0"/>
              </a:spcAft>
              <a:buClr>
                <a:schemeClr val="dk1"/>
              </a:buClr>
              <a:buSzPts val="1800"/>
              <a:buNone/>
              <a:defRPr/>
            </a:lvl3pPr>
            <a:lvl4pPr marL="1828800" lvl="3" indent="-342900" algn="l">
              <a:lnSpc>
                <a:spcPct val="100000"/>
              </a:lnSpc>
              <a:spcBef>
                <a:spcPts val="500"/>
              </a:spcBef>
              <a:spcAft>
                <a:spcPts val="0"/>
              </a:spcAft>
              <a:buClr>
                <a:schemeClr val="dk1"/>
              </a:buClr>
              <a:buSzPts val="1800"/>
              <a:buChar char="•"/>
              <a:defRPr/>
            </a:lvl4pPr>
            <a:lvl5pPr marL="2286000" lvl="4" indent="-228600" algn="l">
              <a:lnSpc>
                <a:spcPct val="10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3"/>
          <p:cNvSpPr txBox="1">
            <a:spLocks noGrp="1"/>
          </p:cNvSpPr>
          <p:nvPr>
            <p:ph type="dt" idx="10"/>
          </p:nvPr>
        </p:nvSpPr>
        <p:spPr>
          <a:xfrm>
            <a:off x="484632" y="10058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484632" y="641908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10989591" y="100584"/>
            <a:ext cx="64008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4"/>
          <p:cNvSpPr/>
          <p:nvPr/>
        </p:nvSpPr>
        <p:spPr>
          <a:xfrm>
            <a:off x="481007" y="3922232"/>
            <a:ext cx="11147071" cy="2434825"/>
          </a:xfrm>
          <a:prstGeom prst="rect">
            <a:avLst/>
          </a:prstGeom>
          <a:solidFill>
            <a:schemeClr val="accen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 name="Google Shape;28;p4"/>
          <p:cNvSpPr txBox="1">
            <a:spLocks noGrp="1"/>
          </p:cNvSpPr>
          <p:nvPr>
            <p:ph type="title"/>
          </p:nvPr>
        </p:nvSpPr>
        <p:spPr>
          <a:xfrm>
            <a:off x="482600" y="978409"/>
            <a:ext cx="10515600" cy="2716769"/>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482600" y="4171445"/>
            <a:ext cx="10515600" cy="191820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400"/>
              <a:buNone/>
              <a:defRPr sz="2400" i="1">
                <a:solidFill>
                  <a:schemeClr val="dk1"/>
                </a:solidFill>
                <a:latin typeface="Arial"/>
                <a:ea typeface="Arial"/>
                <a:cs typeface="Arial"/>
                <a:sym typeface="Aria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5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484632" y="10058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84632" y="641908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10989591" y="100584"/>
            <a:ext cx="64008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33" name="Google Shape;33;p4"/>
          <p:cNvCxnSpPr/>
          <p:nvPr/>
        </p:nvCxnSpPr>
        <p:spPr>
          <a:xfrm>
            <a:off x="481007" y="3922232"/>
            <a:ext cx="11147071" cy="0"/>
          </a:xfrm>
          <a:prstGeom prst="straightConnector1">
            <a:avLst/>
          </a:prstGeom>
          <a:noFill/>
          <a:ln w="28575" cap="flat" cmpd="sng">
            <a:solidFill>
              <a:schemeClr val="dk1"/>
            </a:solidFill>
            <a:prstDash val="solid"/>
            <a:miter lim="800000"/>
            <a:headEnd type="none" w="sm" len="sm"/>
            <a:tailEnd type="none" w="sm" len="sm"/>
          </a:ln>
        </p:spPr>
      </p:cxnSp>
      <p:cxnSp>
        <p:nvCxnSpPr>
          <p:cNvPr id="34" name="Google Shape;34;p4"/>
          <p:cNvCxnSpPr/>
          <p:nvPr/>
        </p:nvCxnSpPr>
        <p:spPr>
          <a:xfrm>
            <a:off x="482600" y="6368138"/>
            <a:ext cx="11147071" cy="0"/>
          </a:xfrm>
          <a:prstGeom prst="straightConnector1">
            <a:avLst/>
          </a:prstGeom>
          <a:noFill/>
          <a:ln w="28575" cap="flat" cmpd="sng">
            <a:solidFill>
              <a:schemeClr val="dk2"/>
            </a:solidFill>
            <a:prstDash val="solid"/>
            <a:miter lim="800000"/>
            <a:headEnd type="none" w="sm" len="sm"/>
            <a:tailEnd type="none" w="sm" len="sm"/>
          </a:ln>
        </p:spPr>
      </p:cxnSp>
      <p:cxnSp>
        <p:nvCxnSpPr>
          <p:cNvPr id="35" name="Google Shape;35;p4"/>
          <p:cNvCxnSpPr/>
          <p:nvPr/>
        </p:nvCxnSpPr>
        <p:spPr>
          <a:xfrm>
            <a:off x="481007" y="6368138"/>
            <a:ext cx="11147071" cy="0"/>
          </a:xfrm>
          <a:prstGeom prst="straightConnector1">
            <a:avLst/>
          </a:prstGeom>
          <a:noFill/>
          <a:ln w="28575" cap="flat" cmpd="sng">
            <a:solidFill>
              <a:schemeClr val="dk2"/>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
          <p:cNvSpPr/>
          <p:nvPr/>
        </p:nvSpPr>
        <p:spPr>
          <a:xfrm>
            <a:off x="481007" y="483577"/>
            <a:ext cx="11147071" cy="2434824"/>
          </a:xfrm>
          <a:prstGeom prst="rect">
            <a:avLst/>
          </a:prstGeom>
          <a:solidFill>
            <a:schemeClr val="accen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 name="Google Shape;38;p5"/>
          <p:cNvSpPr txBox="1">
            <a:spLocks noGrp="1"/>
          </p:cNvSpPr>
          <p:nvPr>
            <p:ph type="title"/>
          </p:nvPr>
        </p:nvSpPr>
        <p:spPr>
          <a:xfrm>
            <a:off x="482599" y="978408"/>
            <a:ext cx="11147071" cy="17552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482600" y="3103131"/>
            <a:ext cx="5418551" cy="307383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228600" algn="l">
              <a:lnSpc>
                <a:spcPct val="100000"/>
              </a:lnSpc>
              <a:spcBef>
                <a:spcPts val="500"/>
              </a:spcBef>
              <a:spcAft>
                <a:spcPts val="0"/>
              </a:spcAft>
              <a:buClr>
                <a:schemeClr val="dk1"/>
              </a:buClr>
              <a:buSzPts val="1800"/>
              <a:buNone/>
              <a:defRPr/>
            </a:lvl3pPr>
            <a:lvl4pPr marL="1828800" lvl="3" indent="-342900" algn="l">
              <a:lnSpc>
                <a:spcPct val="100000"/>
              </a:lnSpc>
              <a:spcBef>
                <a:spcPts val="500"/>
              </a:spcBef>
              <a:spcAft>
                <a:spcPts val="0"/>
              </a:spcAft>
              <a:buClr>
                <a:schemeClr val="dk1"/>
              </a:buClr>
              <a:buSzPts val="1800"/>
              <a:buChar char="•"/>
              <a:defRPr/>
            </a:lvl4pPr>
            <a:lvl5pPr marL="2286000" lvl="4" indent="-228600" algn="l">
              <a:lnSpc>
                <a:spcPct val="10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
          <p:cNvSpPr txBox="1">
            <a:spLocks noGrp="1"/>
          </p:cNvSpPr>
          <p:nvPr>
            <p:ph type="body" idx="2"/>
          </p:nvPr>
        </p:nvSpPr>
        <p:spPr>
          <a:xfrm>
            <a:off x="6211120" y="3103131"/>
            <a:ext cx="5418551" cy="307383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228600" algn="l">
              <a:lnSpc>
                <a:spcPct val="100000"/>
              </a:lnSpc>
              <a:spcBef>
                <a:spcPts val="500"/>
              </a:spcBef>
              <a:spcAft>
                <a:spcPts val="0"/>
              </a:spcAft>
              <a:buClr>
                <a:schemeClr val="dk1"/>
              </a:buClr>
              <a:buSzPts val="1800"/>
              <a:buNone/>
              <a:defRPr/>
            </a:lvl3pPr>
            <a:lvl4pPr marL="1828800" lvl="3" indent="-342900" algn="l">
              <a:lnSpc>
                <a:spcPct val="100000"/>
              </a:lnSpc>
              <a:spcBef>
                <a:spcPts val="500"/>
              </a:spcBef>
              <a:spcAft>
                <a:spcPts val="0"/>
              </a:spcAft>
              <a:buClr>
                <a:schemeClr val="dk1"/>
              </a:buClr>
              <a:buSzPts val="1800"/>
              <a:buChar char="•"/>
              <a:defRPr/>
            </a:lvl4pPr>
            <a:lvl5pPr marL="2286000" lvl="4" indent="-228600" algn="l">
              <a:lnSpc>
                <a:spcPct val="10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5"/>
          <p:cNvSpPr txBox="1">
            <a:spLocks noGrp="1"/>
          </p:cNvSpPr>
          <p:nvPr>
            <p:ph type="dt" idx="10"/>
          </p:nvPr>
        </p:nvSpPr>
        <p:spPr>
          <a:xfrm>
            <a:off x="484632" y="10058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ftr" idx="11"/>
          </p:nvPr>
        </p:nvSpPr>
        <p:spPr>
          <a:xfrm>
            <a:off x="484632" y="641908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sldNum" idx="12"/>
          </p:nvPr>
        </p:nvSpPr>
        <p:spPr>
          <a:xfrm>
            <a:off x="10989591" y="100584"/>
            <a:ext cx="64008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4" name="Google Shape;44;p5"/>
          <p:cNvCxnSpPr/>
          <p:nvPr/>
        </p:nvCxnSpPr>
        <p:spPr>
          <a:xfrm>
            <a:off x="482600" y="2918401"/>
            <a:ext cx="11147071" cy="0"/>
          </a:xfrm>
          <a:prstGeom prst="straightConnector1">
            <a:avLst/>
          </a:prstGeom>
          <a:noFill/>
          <a:ln w="28575" cap="flat" cmpd="sng">
            <a:solidFill>
              <a:schemeClr val="dk1"/>
            </a:solidFill>
            <a:prstDash val="solid"/>
            <a:miter lim="800000"/>
            <a:headEnd type="none" w="sm" len="sm"/>
            <a:tailEnd type="none" w="sm" len="sm"/>
          </a:ln>
        </p:spPr>
      </p:cxnSp>
      <p:cxnSp>
        <p:nvCxnSpPr>
          <p:cNvPr id="45" name="Google Shape;45;p5"/>
          <p:cNvCxnSpPr/>
          <p:nvPr/>
        </p:nvCxnSpPr>
        <p:spPr>
          <a:xfrm>
            <a:off x="482600" y="489855"/>
            <a:ext cx="11147071" cy="0"/>
          </a:xfrm>
          <a:prstGeom prst="straightConnector1">
            <a:avLst/>
          </a:prstGeom>
          <a:noFill/>
          <a:ln w="28575" cap="flat" cmpd="sng">
            <a:solidFill>
              <a:schemeClr val="dk2"/>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484631" y="978407"/>
            <a:ext cx="11145039" cy="1339584"/>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484632" y="2500921"/>
            <a:ext cx="534622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0" i="1">
                <a:solidFill>
                  <a:schemeClr val="dk1"/>
                </a:solidFill>
                <a:latin typeface="Arial"/>
                <a:ea typeface="Arial"/>
                <a:cs typeface="Arial"/>
                <a:sym typeface="Aria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6"/>
          <p:cNvSpPr txBox="1">
            <a:spLocks noGrp="1"/>
          </p:cNvSpPr>
          <p:nvPr>
            <p:ph type="body" idx="2"/>
          </p:nvPr>
        </p:nvSpPr>
        <p:spPr>
          <a:xfrm>
            <a:off x="484632" y="3428999"/>
            <a:ext cx="5346222" cy="27606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228600" algn="l">
              <a:lnSpc>
                <a:spcPct val="100000"/>
              </a:lnSpc>
              <a:spcBef>
                <a:spcPts val="500"/>
              </a:spcBef>
              <a:spcAft>
                <a:spcPts val="0"/>
              </a:spcAft>
              <a:buClr>
                <a:schemeClr val="dk1"/>
              </a:buClr>
              <a:buSzPts val="1800"/>
              <a:buNone/>
              <a:defRPr/>
            </a:lvl3pPr>
            <a:lvl4pPr marL="1828800" lvl="3" indent="-342900" algn="l">
              <a:lnSpc>
                <a:spcPct val="100000"/>
              </a:lnSpc>
              <a:spcBef>
                <a:spcPts val="500"/>
              </a:spcBef>
              <a:spcAft>
                <a:spcPts val="0"/>
              </a:spcAft>
              <a:buClr>
                <a:schemeClr val="dk1"/>
              </a:buClr>
              <a:buSzPts val="1800"/>
              <a:buChar char="•"/>
              <a:defRPr/>
            </a:lvl4pPr>
            <a:lvl5pPr marL="2286000" lvl="4" indent="-228600" algn="l">
              <a:lnSpc>
                <a:spcPct val="10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6"/>
          <p:cNvSpPr txBox="1">
            <a:spLocks noGrp="1"/>
          </p:cNvSpPr>
          <p:nvPr>
            <p:ph type="body" idx="3"/>
          </p:nvPr>
        </p:nvSpPr>
        <p:spPr>
          <a:xfrm>
            <a:off x="6257120" y="2500921"/>
            <a:ext cx="537255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1"/>
              </a:buClr>
              <a:buSzPts val="2400"/>
              <a:buNone/>
              <a:defRPr sz="2400" b="0" i="1">
                <a:solidFill>
                  <a:schemeClr val="dk1"/>
                </a:solidFill>
                <a:latin typeface="Arial"/>
                <a:ea typeface="Arial"/>
                <a:cs typeface="Arial"/>
                <a:sym typeface="Aria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6"/>
          <p:cNvSpPr txBox="1">
            <a:spLocks noGrp="1"/>
          </p:cNvSpPr>
          <p:nvPr>
            <p:ph type="body" idx="4"/>
          </p:nvPr>
        </p:nvSpPr>
        <p:spPr>
          <a:xfrm>
            <a:off x="6257120" y="3428999"/>
            <a:ext cx="5372551" cy="27606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228600" algn="l">
              <a:lnSpc>
                <a:spcPct val="100000"/>
              </a:lnSpc>
              <a:spcBef>
                <a:spcPts val="500"/>
              </a:spcBef>
              <a:spcAft>
                <a:spcPts val="0"/>
              </a:spcAft>
              <a:buClr>
                <a:schemeClr val="dk1"/>
              </a:buClr>
              <a:buSzPts val="1800"/>
              <a:buNone/>
              <a:defRPr/>
            </a:lvl3pPr>
            <a:lvl4pPr marL="1828800" lvl="3" indent="-342900" algn="l">
              <a:lnSpc>
                <a:spcPct val="100000"/>
              </a:lnSpc>
              <a:spcBef>
                <a:spcPts val="500"/>
              </a:spcBef>
              <a:spcAft>
                <a:spcPts val="0"/>
              </a:spcAft>
              <a:buClr>
                <a:schemeClr val="dk1"/>
              </a:buClr>
              <a:buSzPts val="1800"/>
              <a:buChar char="•"/>
              <a:defRPr/>
            </a:lvl4pPr>
            <a:lvl5pPr marL="2286000" lvl="4" indent="-228600" algn="l">
              <a:lnSpc>
                <a:spcPct val="10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6"/>
          <p:cNvSpPr txBox="1">
            <a:spLocks noGrp="1"/>
          </p:cNvSpPr>
          <p:nvPr>
            <p:ph type="dt" idx="10"/>
          </p:nvPr>
        </p:nvSpPr>
        <p:spPr>
          <a:xfrm>
            <a:off x="484632" y="10058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
          <p:cNvSpPr txBox="1">
            <a:spLocks noGrp="1"/>
          </p:cNvSpPr>
          <p:nvPr>
            <p:ph type="ftr" idx="11"/>
          </p:nvPr>
        </p:nvSpPr>
        <p:spPr>
          <a:xfrm>
            <a:off x="484632" y="641908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sldNum" idx="12"/>
          </p:nvPr>
        </p:nvSpPr>
        <p:spPr>
          <a:xfrm>
            <a:off x="10989591" y="-7190"/>
            <a:ext cx="64008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7"/>
          <p:cNvSpPr/>
          <p:nvPr/>
        </p:nvSpPr>
        <p:spPr>
          <a:xfrm>
            <a:off x="481007" y="3933311"/>
            <a:ext cx="11147071" cy="2434825"/>
          </a:xfrm>
          <a:prstGeom prst="rect">
            <a:avLst/>
          </a:prstGeom>
          <a:solidFill>
            <a:schemeClr val="accent1">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 name="Google Shape;57;p7"/>
          <p:cNvSpPr txBox="1">
            <a:spLocks noGrp="1"/>
          </p:cNvSpPr>
          <p:nvPr>
            <p:ph type="title"/>
          </p:nvPr>
        </p:nvSpPr>
        <p:spPr>
          <a:xfrm>
            <a:off x="482600" y="978408"/>
            <a:ext cx="10634472" cy="2591509"/>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7"/>
          <p:cNvSpPr txBox="1">
            <a:spLocks noGrp="1"/>
          </p:cNvSpPr>
          <p:nvPr>
            <p:ph type="dt" idx="10"/>
          </p:nvPr>
        </p:nvSpPr>
        <p:spPr>
          <a:xfrm>
            <a:off x="484632" y="10058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
          <p:cNvSpPr txBox="1">
            <a:spLocks noGrp="1"/>
          </p:cNvSpPr>
          <p:nvPr>
            <p:ph type="ftr" idx="11"/>
          </p:nvPr>
        </p:nvSpPr>
        <p:spPr>
          <a:xfrm>
            <a:off x="484632" y="641908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7"/>
          <p:cNvSpPr txBox="1">
            <a:spLocks noGrp="1"/>
          </p:cNvSpPr>
          <p:nvPr>
            <p:ph type="sldNum" idx="12"/>
          </p:nvPr>
        </p:nvSpPr>
        <p:spPr>
          <a:xfrm>
            <a:off x="10989591" y="100584"/>
            <a:ext cx="64008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61" name="Google Shape;61;p7"/>
          <p:cNvCxnSpPr/>
          <p:nvPr/>
        </p:nvCxnSpPr>
        <p:spPr>
          <a:xfrm>
            <a:off x="482600" y="3933311"/>
            <a:ext cx="11147071" cy="0"/>
          </a:xfrm>
          <a:prstGeom prst="straightConnector1">
            <a:avLst/>
          </a:prstGeom>
          <a:noFill/>
          <a:ln w="28575" cap="flat" cmpd="sng">
            <a:solidFill>
              <a:schemeClr val="dk1"/>
            </a:solidFill>
            <a:prstDash val="solid"/>
            <a:miter lim="800000"/>
            <a:headEnd type="none" w="sm" len="sm"/>
            <a:tailEnd type="none" w="sm" len="sm"/>
          </a:ln>
        </p:spPr>
      </p:cxnSp>
      <p:cxnSp>
        <p:nvCxnSpPr>
          <p:cNvPr id="62" name="Google Shape;62;p7"/>
          <p:cNvCxnSpPr/>
          <p:nvPr/>
        </p:nvCxnSpPr>
        <p:spPr>
          <a:xfrm>
            <a:off x="481007" y="6368138"/>
            <a:ext cx="11147071" cy="0"/>
          </a:xfrm>
          <a:prstGeom prst="straightConnector1">
            <a:avLst/>
          </a:prstGeom>
          <a:noFill/>
          <a:ln w="28575" cap="flat" cmpd="sng">
            <a:solidFill>
              <a:schemeClr val="dk2"/>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8"/>
          <p:cNvSpPr txBox="1">
            <a:spLocks noGrp="1"/>
          </p:cNvSpPr>
          <p:nvPr>
            <p:ph type="dt" idx="10"/>
          </p:nvPr>
        </p:nvSpPr>
        <p:spPr>
          <a:xfrm>
            <a:off x="484632" y="10058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8"/>
          <p:cNvSpPr txBox="1">
            <a:spLocks noGrp="1"/>
          </p:cNvSpPr>
          <p:nvPr>
            <p:ph type="ftr" idx="11"/>
          </p:nvPr>
        </p:nvSpPr>
        <p:spPr>
          <a:xfrm>
            <a:off x="484632" y="641908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8"/>
          <p:cNvSpPr txBox="1">
            <a:spLocks noGrp="1"/>
          </p:cNvSpPr>
          <p:nvPr>
            <p:ph type="sldNum" idx="12"/>
          </p:nvPr>
        </p:nvSpPr>
        <p:spPr>
          <a:xfrm>
            <a:off x="10989591" y="100584"/>
            <a:ext cx="64008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484632" y="978408"/>
            <a:ext cx="4287393" cy="2450592"/>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5400"/>
              <a:buFont typeface="Arial"/>
              <a:buNone/>
              <a:defRPr sz="5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9"/>
          <p:cNvSpPr txBox="1">
            <a:spLocks noGrp="1"/>
          </p:cNvSpPr>
          <p:nvPr>
            <p:ph type="body" idx="1"/>
          </p:nvPr>
        </p:nvSpPr>
        <p:spPr>
          <a:xfrm>
            <a:off x="5183187" y="987425"/>
            <a:ext cx="6446484"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3200"/>
              <a:buNone/>
              <a:defRPr sz="3200"/>
            </a:lvl1pPr>
            <a:lvl2pPr marL="914400" lvl="1" indent="-406400" algn="l">
              <a:lnSpc>
                <a:spcPct val="100000"/>
              </a:lnSpc>
              <a:spcBef>
                <a:spcPts val="500"/>
              </a:spcBef>
              <a:spcAft>
                <a:spcPts val="0"/>
              </a:spcAft>
              <a:buClr>
                <a:schemeClr val="dk1"/>
              </a:buClr>
              <a:buSzPts val="2800"/>
              <a:buChar char="•"/>
              <a:defRPr sz="2800"/>
            </a:lvl2pPr>
            <a:lvl3pPr marL="1371600" lvl="2" indent="-228600" algn="l">
              <a:lnSpc>
                <a:spcPct val="100000"/>
              </a:lnSpc>
              <a:spcBef>
                <a:spcPts val="500"/>
              </a:spcBef>
              <a:spcAft>
                <a:spcPts val="0"/>
              </a:spcAft>
              <a:buClr>
                <a:schemeClr val="dk1"/>
              </a:buClr>
              <a:buSzPts val="2400"/>
              <a:buNone/>
              <a:defRPr sz="2400"/>
            </a:lvl3pPr>
            <a:lvl4pPr marL="1828800" lvl="3" indent="-355600" algn="l">
              <a:lnSpc>
                <a:spcPct val="100000"/>
              </a:lnSpc>
              <a:spcBef>
                <a:spcPts val="500"/>
              </a:spcBef>
              <a:spcAft>
                <a:spcPts val="0"/>
              </a:spcAft>
              <a:buClr>
                <a:schemeClr val="dk1"/>
              </a:buClr>
              <a:buSzPts val="2000"/>
              <a:buChar char="•"/>
              <a:defRPr sz="2000"/>
            </a:lvl4pPr>
            <a:lvl5pPr marL="2286000" lvl="4" indent="-228600" algn="l">
              <a:lnSpc>
                <a:spcPct val="100000"/>
              </a:lnSpc>
              <a:spcBef>
                <a:spcPts val="500"/>
              </a:spcBef>
              <a:spcAft>
                <a:spcPts val="0"/>
              </a:spcAft>
              <a:buClr>
                <a:schemeClr val="dk1"/>
              </a:buClr>
              <a:buSzPts val="2000"/>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9"/>
          <p:cNvSpPr txBox="1">
            <a:spLocks noGrp="1"/>
          </p:cNvSpPr>
          <p:nvPr>
            <p:ph type="body" idx="2"/>
          </p:nvPr>
        </p:nvSpPr>
        <p:spPr>
          <a:xfrm>
            <a:off x="484632" y="3645074"/>
            <a:ext cx="4287393" cy="222391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400"/>
              <a:buNone/>
              <a:defRPr sz="2400" i="1">
                <a:solidFill>
                  <a:schemeClr val="dk1"/>
                </a:solidFill>
                <a:latin typeface="Arial"/>
                <a:ea typeface="Arial"/>
                <a:cs typeface="Arial"/>
                <a:sym typeface="Arial"/>
              </a:defRPr>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9"/>
          <p:cNvSpPr txBox="1">
            <a:spLocks noGrp="1"/>
          </p:cNvSpPr>
          <p:nvPr>
            <p:ph type="dt" idx="10"/>
          </p:nvPr>
        </p:nvSpPr>
        <p:spPr>
          <a:xfrm>
            <a:off x="484632" y="10058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9"/>
          <p:cNvSpPr txBox="1">
            <a:spLocks noGrp="1"/>
          </p:cNvSpPr>
          <p:nvPr>
            <p:ph type="ftr" idx="11"/>
          </p:nvPr>
        </p:nvSpPr>
        <p:spPr>
          <a:xfrm>
            <a:off x="484632" y="641908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9"/>
          <p:cNvSpPr txBox="1">
            <a:spLocks noGrp="1"/>
          </p:cNvSpPr>
          <p:nvPr>
            <p:ph type="sldNum" idx="12"/>
          </p:nvPr>
        </p:nvSpPr>
        <p:spPr>
          <a:xfrm>
            <a:off x="10989591" y="100584"/>
            <a:ext cx="64008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10"/>
          <p:cNvSpPr txBox="1">
            <a:spLocks noGrp="1"/>
          </p:cNvSpPr>
          <p:nvPr>
            <p:ph type="title"/>
          </p:nvPr>
        </p:nvSpPr>
        <p:spPr>
          <a:xfrm>
            <a:off x="484632" y="978407"/>
            <a:ext cx="4287393" cy="2450593"/>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5400"/>
              <a:buFont typeface="Arial"/>
              <a:buNone/>
              <a:defRPr sz="5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0"/>
          <p:cNvSpPr>
            <a:spLocks noGrp="1"/>
          </p:cNvSpPr>
          <p:nvPr>
            <p:ph type="pic" idx="2"/>
          </p:nvPr>
        </p:nvSpPr>
        <p:spPr>
          <a:xfrm>
            <a:off x="5183187" y="987425"/>
            <a:ext cx="6446483" cy="4873625"/>
          </a:xfrm>
          <a:prstGeom prst="rect">
            <a:avLst/>
          </a:prstGeom>
          <a:noFill/>
          <a:ln>
            <a:noFill/>
          </a:ln>
        </p:spPr>
      </p:sp>
      <p:sp>
        <p:nvSpPr>
          <p:cNvPr id="77" name="Google Shape;77;p10"/>
          <p:cNvSpPr txBox="1">
            <a:spLocks noGrp="1"/>
          </p:cNvSpPr>
          <p:nvPr>
            <p:ph type="body" idx="1"/>
          </p:nvPr>
        </p:nvSpPr>
        <p:spPr>
          <a:xfrm>
            <a:off x="484632" y="3645074"/>
            <a:ext cx="4287393" cy="222391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2400"/>
              <a:buNone/>
              <a:defRPr sz="2400" i="1">
                <a:solidFill>
                  <a:schemeClr val="dk1"/>
                </a:solidFill>
                <a:latin typeface="Arial"/>
                <a:ea typeface="Arial"/>
                <a:cs typeface="Arial"/>
                <a:sym typeface="Arial"/>
              </a:defRPr>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0"/>
          <p:cNvSpPr txBox="1">
            <a:spLocks noGrp="1"/>
          </p:cNvSpPr>
          <p:nvPr>
            <p:ph type="dt" idx="10"/>
          </p:nvPr>
        </p:nvSpPr>
        <p:spPr>
          <a:xfrm>
            <a:off x="484632" y="100584"/>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ftr" idx="11"/>
          </p:nvPr>
        </p:nvSpPr>
        <p:spPr>
          <a:xfrm>
            <a:off x="484632" y="6419088"/>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
          <p:cNvSpPr txBox="1">
            <a:spLocks noGrp="1"/>
          </p:cNvSpPr>
          <p:nvPr>
            <p:ph type="sldNum" idx="12"/>
          </p:nvPr>
        </p:nvSpPr>
        <p:spPr>
          <a:xfrm>
            <a:off x="10989591" y="100584"/>
            <a:ext cx="64008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82600" y="978408"/>
            <a:ext cx="10506991" cy="215309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6600"/>
              <a:buFont typeface="Arial"/>
              <a:buNone/>
              <a:defRPr sz="66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82600" y="3306870"/>
            <a:ext cx="10506991" cy="2572721"/>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0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228600" algn="l" rtl="0">
              <a:lnSpc>
                <a:spcPct val="10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228600" algn="l" rtl="0">
              <a:lnSpc>
                <a:spcPct val="10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484632" y="100584"/>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484632" y="6419088"/>
            <a:ext cx="411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10989591" y="100584"/>
            <a:ext cx="64008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0" marR="0" lvl="1" indent="0" algn="r" rtl="0">
              <a:spcBef>
                <a:spcPts val="0"/>
              </a:spcBef>
              <a:buNone/>
              <a:defRPr sz="900" b="0" i="0" u="none" strike="noStrike" cap="none">
                <a:solidFill>
                  <a:schemeClr val="dk1"/>
                </a:solidFill>
                <a:latin typeface="Arial"/>
                <a:ea typeface="Arial"/>
                <a:cs typeface="Arial"/>
                <a:sym typeface="Arial"/>
              </a:defRPr>
            </a:lvl2pPr>
            <a:lvl3pPr marL="0" marR="0" lvl="2" indent="0" algn="r" rtl="0">
              <a:spcBef>
                <a:spcPts val="0"/>
              </a:spcBef>
              <a:buNone/>
              <a:defRPr sz="900" b="0" i="0" u="none" strike="noStrike" cap="none">
                <a:solidFill>
                  <a:schemeClr val="dk1"/>
                </a:solidFill>
                <a:latin typeface="Arial"/>
                <a:ea typeface="Arial"/>
                <a:cs typeface="Arial"/>
                <a:sym typeface="Arial"/>
              </a:defRPr>
            </a:lvl3pPr>
            <a:lvl4pPr marL="0" marR="0" lvl="3" indent="0" algn="r" rtl="0">
              <a:spcBef>
                <a:spcPts val="0"/>
              </a:spcBef>
              <a:buNone/>
              <a:defRPr sz="900" b="0" i="0" u="none" strike="noStrike" cap="none">
                <a:solidFill>
                  <a:schemeClr val="dk1"/>
                </a:solidFill>
                <a:latin typeface="Arial"/>
                <a:ea typeface="Arial"/>
                <a:cs typeface="Arial"/>
                <a:sym typeface="Arial"/>
              </a:defRPr>
            </a:lvl4pPr>
            <a:lvl5pPr marL="0" marR="0" lvl="4" indent="0" algn="r" rtl="0">
              <a:spcBef>
                <a:spcPts val="0"/>
              </a:spcBef>
              <a:buNone/>
              <a:defRPr sz="900" b="0" i="0" u="none" strike="noStrike" cap="none">
                <a:solidFill>
                  <a:schemeClr val="dk1"/>
                </a:solidFill>
                <a:latin typeface="Arial"/>
                <a:ea typeface="Arial"/>
                <a:cs typeface="Arial"/>
                <a:sym typeface="Arial"/>
              </a:defRPr>
            </a:lvl5pPr>
            <a:lvl6pPr marL="0" marR="0" lvl="5" indent="0" algn="r" rtl="0">
              <a:spcBef>
                <a:spcPts val="0"/>
              </a:spcBef>
              <a:buNone/>
              <a:defRPr sz="900" b="0" i="0" u="none" strike="noStrike" cap="none">
                <a:solidFill>
                  <a:schemeClr val="dk1"/>
                </a:solidFill>
                <a:latin typeface="Arial"/>
                <a:ea typeface="Arial"/>
                <a:cs typeface="Arial"/>
                <a:sym typeface="Arial"/>
              </a:defRPr>
            </a:lvl6pPr>
            <a:lvl7pPr marL="0" marR="0" lvl="6" indent="0" algn="r" rtl="0">
              <a:spcBef>
                <a:spcPts val="0"/>
              </a:spcBef>
              <a:buNone/>
              <a:defRPr sz="900" b="0" i="0" u="none" strike="noStrike" cap="none">
                <a:solidFill>
                  <a:schemeClr val="dk1"/>
                </a:solidFill>
                <a:latin typeface="Arial"/>
                <a:ea typeface="Arial"/>
                <a:cs typeface="Arial"/>
                <a:sym typeface="Arial"/>
              </a:defRPr>
            </a:lvl7pPr>
            <a:lvl8pPr marL="0" marR="0" lvl="7" indent="0" algn="r" rtl="0">
              <a:spcBef>
                <a:spcPts val="0"/>
              </a:spcBef>
              <a:buNone/>
              <a:defRPr sz="900" b="0" i="0" u="none" strike="noStrike" cap="none">
                <a:solidFill>
                  <a:schemeClr val="dk1"/>
                </a:solidFill>
                <a:latin typeface="Arial"/>
                <a:ea typeface="Arial"/>
                <a:cs typeface="Arial"/>
                <a:sym typeface="Arial"/>
              </a:defRPr>
            </a:lvl8pPr>
            <a:lvl9pPr marL="0" marR="0" lvl="8" indent="0" algn="r" rtl="0">
              <a:spcBef>
                <a:spcPts val="0"/>
              </a:spcBef>
              <a:buNone/>
              <a:defRPr sz="9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1" name="Google Shape;11;p1"/>
          <p:cNvCxnSpPr/>
          <p:nvPr/>
        </p:nvCxnSpPr>
        <p:spPr>
          <a:xfrm>
            <a:off x="482600" y="489855"/>
            <a:ext cx="11147071" cy="0"/>
          </a:xfrm>
          <a:prstGeom prst="straightConnector1">
            <a:avLst/>
          </a:prstGeom>
          <a:noFill/>
          <a:ln w="28575" cap="flat" cmpd="sng">
            <a:solidFill>
              <a:schemeClr val="dk2"/>
            </a:solidFill>
            <a:prstDash val="solid"/>
            <a:miter lim="800000"/>
            <a:headEnd type="none" w="sm" len="sm"/>
            <a:tailEnd type="none" w="sm" len="sm"/>
          </a:ln>
        </p:spPr>
      </p:cxnSp>
      <p:cxnSp>
        <p:nvCxnSpPr>
          <p:cNvPr id="12" name="Google Shape;12;p1"/>
          <p:cNvCxnSpPr/>
          <p:nvPr/>
        </p:nvCxnSpPr>
        <p:spPr>
          <a:xfrm>
            <a:off x="482600" y="6368138"/>
            <a:ext cx="11147071" cy="0"/>
          </a:xfrm>
          <a:prstGeom prst="straightConnector1">
            <a:avLst/>
          </a:prstGeom>
          <a:noFill/>
          <a:ln w="28575" cap="flat" cmpd="sng">
            <a:solidFill>
              <a:schemeClr val="dk2"/>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100" name="Google Shape;100;p13"/>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01" name="Google Shape;101;p13" descr="A cartoon of a sleeping beauty&#10;&#10;Description automatically generated"/>
          <p:cNvPicPr preferRelativeResize="0"/>
          <p:nvPr/>
        </p:nvPicPr>
        <p:blipFill rotWithShape="1">
          <a:blip r:embed="rId3">
            <a:alphaModFix/>
          </a:blip>
          <a:srcRect t="18481" r="-1" b="7241"/>
          <a:stretch/>
        </p:blipFill>
        <p:spPr>
          <a:xfrm>
            <a:off x="3059" y="10"/>
            <a:ext cx="12188941" cy="6857990"/>
          </a:xfrm>
          <a:prstGeom prst="rect">
            <a:avLst/>
          </a:prstGeom>
          <a:noFill/>
          <a:ln>
            <a:noFill/>
          </a:ln>
        </p:spPr>
      </p:pic>
      <p:sp>
        <p:nvSpPr>
          <p:cNvPr id="102" name="Google Shape;102;p13"/>
          <p:cNvSpPr/>
          <p:nvPr/>
        </p:nvSpPr>
        <p:spPr>
          <a:xfrm rot="5400000" flipH="1">
            <a:off x="4944762" y="-389238"/>
            <a:ext cx="6858000" cy="7636476"/>
          </a:xfrm>
          <a:prstGeom prst="rect">
            <a:avLst/>
          </a:prstGeom>
          <a:gradFill>
            <a:gsLst>
              <a:gs pos="0">
                <a:schemeClr val="dk1"/>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3" name="Google Shape;103;p13"/>
          <p:cNvSpPr txBox="1">
            <a:spLocks noGrp="1"/>
          </p:cNvSpPr>
          <p:nvPr>
            <p:ph type="ctrTitle"/>
          </p:nvPr>
        </p:nvSpPr>
        <p:spPr>
          <a:xfrm>
            <a:off x="6074227" y="1122363"/>
            <a:ext cx="5536085" cy="2387600"/>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rgbClr val="FFFFFF"/>
              </a:buClr>
              <a:buSzPts val="3100"/>
              <a:buFont typeface="Arial"/>
              <a:buNone/>
            </a:pPr>
            <a:r>
              <a:rPr lang="en-US" sz="3100">
                <a:solidFill>
                  <a:srgbClr val="FFFFFF"/>
                </a:solidFill>
                <a:latin typeface="Arial"/>
                <a:ea typeface="Arial"/>
                <a:cs typeface="Arial"/>
                <a:sym typeface="Arial"/>
              </a:rPr>
              <a:t>Neurophysiological Correlates of Sleep: Investigating Brain Activity Patterns and How it Impacts Health Outcomes</a:t>
            </a:r>
            <a:endParaRPr sz="3100">
              <a:solidFill>
                <a:srgbClr val="FFFFFF"/>
              </a:solidFill>
            </a:endParaRPr>
          </a:p>
        </p:txBody>
      </p:sp>
      <p:sp>
        <p:nvSpPr>
          <p:cNvPr id="104" name="Google Shape;104;p13"/>
          <p:cNvSpPr txBox="1">
            <a:spLocks noGrp="1"/>
          </p:cNvSpPr>
          <p:nvPr>
            <p:ph type="subTitle" idx="1"/>
          </p:nvPr>
        </p:nvSpPr>
        <p:spPr>
          <a:xfrm>
            <a:off x="6074227" y="3602038"/>
            <a:ext cx="5536085" cy="1655762"/>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rgbClr val="FFFFFF"/>
              </a:buClr>
              <a:buSzPts val="2200"/>
              <a:buNone/>
            </a:pPr>
            <a:r>
              <a:rPr lang="en-US" sz="2200">
                <a:solidFill>
                  <a:srgbClr val="FFFFFF"/>
                </a:solidFill>
              </a:rPr>
              <a:t>Team: Sleeping Beauty</a:t>
            </a:r>
            <a:endParaRPr/>
          </a:p>
          <a:p>
            <a:pPr marL="0" lvl="0" indent="0" algn="r" rtl="0">
              <a:lnSpc>
                <a:spcPct val="90000"/>
              </a:lnSpc>
              <a:spcBef>
                <a:spcPts val="1000"/>
              </a:spcBef>
              <a:spcAft>
                <a:spcPts val="0"/>
              </a:spcAft>
              <a:buClr>
                <a:srgbClr val="FFFFFF"/>
              </a:buClr>
              <a:buSzPts val="2200"/>
              <a:buNone/>
            </a:pPr>
            <a:r>
              <a:rPr lang="en-US" sz="2200">
                <a:solidFill>
                  <a:srgbClr val="FFFFFF"/>
                </a:solidFill>
                <a:latin typeface="Arial"/>
                <a:ea typeface="Arial"/>
                <a:cs typeface="Arial"/>
                <a:sym typeface="Arial"/>
              </a:rPr>
              <a:t>Team members: Lisong He, Bowen Deng, Iuliia Dmitrieva, Kaixuan Zhang</a:t>
            </a:r>
            <a:endParaRPr sz="2200">
              <a:solidFill>
                <a:srgbClr val="FFFFFF"/>
              </a:solidFill>
              <a:latin typeface="Arial"/>
              <a:ea typeface="Arial"/>
              <a:cs typeface="Arial"/>
              <a:sym typeface="Arial"/>
            </a:endParaRPr>
          </a:p>
          <a:p>
            <a:pPr marL="0" lvl="0" indent="0" algn="r" rtl="0">
              <a:lnSpc>
                <a:spcPct val="90000"/>
              </a:lnSpc>
              <a:spcBef>
                <a:spcPts val="1000"/>
              </a:spcBef>
              <a:spcAft>
                <a:spcPts val="0"/>
              </a:spcAft>
              <a:buClr>
                <a:srgbClr val="FFFFFF"/>
              </a:buClr>
              <a:buSzPts val="2200"/>
              <a:buNone/>
            </a:pPr>
            <a:r>
              <a:rPr lang="en-US" sz="2200">
                <a:solidFill>
                  <a:srgbClr val="FFFFFF"/>
                </a:solidFill>
              </a:rPr>
              <a:t>02/04/2024</a:t>
            </a:r>
            <a:endParaRPr/>
          </a:p>
        </p:txBody>
      </p:sp>
      <p:cxnSp>
        <p:nvCxnSpPr>
          <p:cNvPr id="105" name="Google Shape;105;p13"/>
          <p:cNvCxnSpPr/>
          <p:nvPr/>
        </p:nvCxnSpPr>
        <p:spPr>
          <a:xfrm>
            <a:off x="482600" y="489855"/>
            <a:ext cx="11147071" cy="0"/>
          </a:xfrm>
          <a:prstGeom prst="straightConnector1">
            <a:avLst/>
          </a:prstGeom>
          <a:noFill/>
          <a:ln w="28575" cap="flat" cmpd="sng">
            <a:solidFill>
              <a:srgbClr val="FFFFFF"/>
            </a:solidFill>
            <a:prstDash val="solid"/>
            <a:miter lim="800000"/>
            <a:headEnd type="none" w="sm" len="sm"/>
            <a:tailEnd type="none" w="sm" len="sm"/>
          </a:ln>
        </p:spPr>
      </p:cxnSp>
      <p:cxnSp>
        <p:nvCxnSpPr>
          <p:cNvPr id="106" name="Google Shape;106;p13"/>
          <p:cNvCxnSpPr/>
          <p:nvPr/>
        </p:nvCxnSpPr>
        <p:spPr>
          <a:xfrm>
            <a:off x="482600" y="6368138"/>
            <a:ext cx="11147071" cy="0"/>
          </a:xfrm>
          <a:prstGeom prst="straightConnector1">
            <a:avLst/>
          </a:prstGeom>
          <a:noFill/>
          <a:ln w="28575" cap="flat" cmpd="sng">
            <a:solidFill>
              <a:srgbClr val="FFFFFF"/>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700"/>
                                        <p:tgtEl>
                                          <p:spTgt spid="103"/>
                                        </p:tgtEl>
                                      </p:cBhvr>
                                    </p:animEffect>
                                  </p:childTnLst>
                                </p:cTn>
                              </p:par>
                              <p:par>
                                <p:cTn id="8" presetID="10" presetClass="entr" presetSubtype="0" fill="hold" nodeType="withEffect">
                                  <p:stCondLst>
                                    <p:cond delay="1500"/>
                                  </p:stCondLst>
                                  <p:childTnLst>
                                    <p:set>
                                      <p:cBhvr>
                                        <p:cTn id="9" dur="1" fill="hold">
                                          <p:stCondLst>
                                            <p:cond delay="0"/>
                                          </p:stCondLst>
                                        </p:cTn>
                                        <p:tgtEl>
                                          <p:spTgt spid="104">
                                            <p:txEl>
                                              <p:pRg st="0" end="0"/>
                                            </p:txEl>
                                          </p:spTgt>
                                        </p:tgtEl>
                                        <p:attrNameLst>
                                          <p:attrName>style.visibility</p:attrName>
                                        </p:attrNameLst>
                                      </p:cBhvr>
                                      <p:to>
                                        <p:strVal val="visible"/>
                                      </p:to>
                                    </p:set>
                                    <p:animEffect transition="in" filter="fade">
                                      <p:cBhvr>
                                        <p:cTn id="10" dur="700"/>
                                        <p:tgtEl>
                                          <p:spTgt spid="104">
                                            <p:txEl>
                                              <p:pRg st="0" end="0"/>
                                            </p:txEl>
                                          </p:spTgt>
                                        </p:tgtEl>
                                      </p:cBhvr>
                                    </p:animEffect>
                                  </p:childTnLst>
                                </p:cTn>
                              </p:par>
                              <p:par>
                                <p:cTn id="11" presetID="10" presetClass="entr" presetSubtype="0" fill="hold" nodeType="withEffect">
                                  <p:stCondLst>
                                    <p:cond delay="1500"/>
                                  </p:stCondLst>
                                  <p:childTnLst>
                                    <p:set>
                                      <p:cBhvr>
                                        <p:cTn id="12" dur="1" fill="hold">
                                          <p:stCondLst>
                                            <p:cond delay="0"/>
                                          </p:stCondLst>
                                        </p:cTn>
                                        <p:tgtEl>
                                          <p:spTgt spid="104">
                                            <p:txEl>
                                              <p:pRg st="1" end="1"/>
                                            </p:txEl>
                                          </p:spTgt>
                                        </p:tgtEl>
                                        <p:attrNameLst>
                                          <p:attrName>style.visibility</p:attrName>
                                        </p:attrNameLst>
                                      </p:cBhvr>
                                      <p:to>
                                        <p:strVal val="visible"/>
                                      </p:to>
                                    </p:set>
                                    <p:animEffect transition="in" filter="fade">
                                      <p:cBhvr>
                                        <p:cTn id="13" dur="700"/>
                                        <p:tgtEl>
                                          <p:spTgt spid="104">
                                            <p:txEl>
                                              <p:pRg st="1" end="1"/>
                                            </p:txEl>
                                          </p:spTgt>
                                        </p:tgtEl>
                                      </p:cBhvr>
                                    </p:animEffect>
                                  </p:childTnLst>
                                </p:cTn>
                              </p:par>
                              <p:par>
                                <p:cTn id="14" presetID="10" presetClass="entr" presetSubtype="0" fill="hold" nodeType="withEffect">
                                  <p:stCondLst>
                                    <p:cond delay="1500"/>
                                  </p:stCondLst>
                                  <p:childTnLst>
                                    <p:set>
                                      <p:cBhvr>
                                        <p:cTn id="15" dur="1" fill="hold">
                                          <p:stCondLst>
                                            <p:cond delay="0"/>
                                          </p:stCondLst>
                                        </p:cTn>
                                        <p:tgtEl>
                                          <p:spTgt spid="104">
                                            <p:txEl>
                                              <p:pRg st="2" end="2"/>
                                            </p:txEl>
                                          </p:spTgt>
                                        </p:tgtEl>
                                        <p:attrNameLst>
                                          <p:attrName>style.visibility</p:attrName>
                                        </p:attrNameLst>
                                      </p:cBhvr>
                                      <p:to>
                                        <p:strVal val="visible"/>
                                      </p:to>
                                    </p:set>
                                    <p:animEffect transition="in" filter="fade">
                                      <p:cBhvr>
                                        <p:cTn id="16" dur="700"/>
                                        <p:tgtEl>
                                          <p:spTgt spid="1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2"/>
          <p:cNvSpPr txBox="1">
            <a:spLocks noGrp="1"/>
          </p:cNvSpPr>
          <p:nvPr>
            <p:ph type="title"/>
          </p:nvPr>
        </p:nvSpPr>
        <p:spPr>
          <a:xfrm>
            <a:off x="482600" y="578575"/>
            <a:ext cx="10634400" cy="1105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6200"/>
              <a:t>Fast Fourier Transform (FFT)</a:t>
            </a:r>
            <a:endParaRPr sz="6200"/>
          </a:p>
        </p:txBody>
      </p:sp>
      <p:sp>
        <p:nvSpPr>
          <p:cNvPr id="186" name="Google Shape;186;p22"/>
          <p:cNvSpPr txBox="1">
            <a:spLocks noGrp="1"/>
          </p:cNvSpPr>
          <p:nvPr>
            <p:ph type="body" idx="1"/>
          </p:nvPr>
        </p:nvSpPr>
        <p:spPr>
          <a:xfrm>
            <a:off x="482600" y="2035602"/>
            <a:ext cx="10506900" cy="3844200"/>
          </a:xfrm>
          <a:prstGeom prst="rect">
            <a:avLst/>
          </a:prstGeom>
        </p:spPr>
        <p:txBody>
          <a:bodyPr spcFirstLastPara="1" wrap="square" lIns="91425" tIns="45700" rIns="91425" bIns="45700" anchor="t" anchorCtr="0">
            <a:noAutofit/>
          </a:bodyPr>
          <a:lstStyle/>
          <a:p>
            <a:pPr marL="457200" lvl="0" indent="-457200" algn="l" rtl="0">
              <a:lnSpc>
                <a:spcPct val="115000"/>
              </a:lnSpc>
              <a:spcBef>
                <a:spcPts val="0"/>
              </a:spcBef>
              <a:spcAft>
                <a:spcPts val="0"/>
              </a:spcAft>
              <a:buClr>
                <a:srgbClr val="374151"/>
              </a:buClr>
              <a:buSzPts val="3600"/>
              <a:buChar char="●"/>
            </a:pPr>
            <a:r>
              <a:rPr lang="en-US" sz="3600">
                <a:solidFill>
                  <a:srgbClr val="374151"/>
                </a:solidFill>
              </a:rPr>
              <a:t>An algorithm that computes the Discrete Fourier Transform quickly.</a:t>
            </a:r>
            <a:endParaRPr sz="3600">
              <a:solidFill>
                <a:srgbClr val="374151"/>
              </a:solidFill>
            </a:endParaRPr>
          </a:p>
          <a:p>
            <a:pPr marL="457200" lvl="0" indent="-457200" algn="l" rtl="0">
              <a:lnSpc>
                <a:spcPct val="115000"/>
              </a:lnSpc>
              <a:spcBef>
                <a:spcPts val="0"/>
              </a:spcBef>
              <a:spcAft>
                <a:spcPts val="0"/>
              </a:spcAft>
              <a:buClr>
                <a:srgbClr val="374151"/>
              </a:buClr>
              <a:buSzPts val="3600"/>
              <a:buChar char="●"/>
            </a:pPr>
            <a:r>
              <a:rPr lang="en-US" sz="3600">
                <a:solidFill>
                  <a:srgbClr val="374151"/>
                </a:solidFill>
              </a:rPr>
              <a:t>Enables us to handle large sleep data sets efficiently.</a:t>
            </a:r>
            <a:endParaRPr sz="3600">
              <a:solidFill>
                <a:srgbClr val="374151"/>
              </a:solidFill>
            </a:endParaRPr>
          </a:p>
          <a:p>
            <a:pPr marL="457200" lvl="0" indent="-457200" algn="l" rtl="0">
              <a:lnSpc>
                <a:spcPct val="115000"/>
              </a:lnSpc>
              <a:spcBef>
                <a:spcPts val="0"/>
              </a:spcBef>
              <a:spcAft>
                <a:spcPts val="0"/>
              </a:spcAft>
              <a:buClr>
                <a:srgbClr val="374151"/>
              </a:buClr>
              <a:buSzPts val="3600"/>
              <a:buChar char="●"/>
            </a:pPr>
            <a:r>
              <a:rPr lang="en-US" sz="3600">
                <a:solidFill>
                  <a:srgbClr val="374151"/>
                </a:solidFill>
              </a:rPr>
              <a:t>Vital for real-time data analysis.</a:t>
            </a:r>
            <a:endParaRPr sz="3600">
              <a:solidFill>
                <a:srgbClr val="374151"/>
              </a:solidFill>
            </a:endParaRPr>
          </a:p>
          <a:p>
            <a:pPr marL="0" lvl="0" indent="0" algn="l" rtl="0">
              <a:spcBef>
                <a:spcPts val="1000"/>
              </a:spcBef>
              <a:spcAft>
                <a:spcPts val="0"/>
              </a:spcAft>
              <a:buNone/>
            </a:pPr>
            <a:endParaRPr sz="4800"/>
          </a:p>
        </p:txBody>
      </p:sp>
      <p:sp>
        <p:nvSpPr>
          <p:cNvPr id="187" name="Google Shape;187;p22"/>
          <p:cNvSpPr txBox="1"/>
          <p:nvPr/>
        </p:nvSpPr>
        <p:spPr>
          <a:xfrm>
            <a:off x="1381300" y="5270725"/>
            <a:ext cx="9087600" cy="9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500">
                <a:solidFill>
                  <a:srgbClr val="FF0000"/>
                </a:solidFill>
              </a:rPr>
              <a:t>Our ideal choice!</a:t>
            </a:r>
            <a:endParaRPr sz="450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a:spLocks noGrp="1"/>
          </p:cNvSpPr>
          <p:nvPr>
            <p:ph type="body" idx="1"/>
          </p:nvPr>
        </p:nvSpPr>
        <p:spPr>
          <a:xfrm>
            <a:off x="228150" y="775475"/>
            <a:ext cx="5369700" cy="49104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3800"/>
              <a:t>Fast Fourier Transform</a:t>
            </a:r>
            <a:endParaRPr sz="3800"/>
          </a:p>
          <a:p>
            <a:pPr marL="0" lvl="0" indent="0" algn="l" rtl="0">
              <a:spcBef>
                <a:spcPts val="0"/>
              </a:spcBef>
              <a:spcAft>
                <a:spcPts val="0"/>
              </a:spcAft>
              <a:buNone/>
            </a:pPr>
            <a:endParaRPr sz="3800"/>
          </a:p>
          <a:p>
            <a:pPr marL="0" lvl="0" indent="0" algn="l" rtl="0">
              <a:spcBef>
                <a:spcPts val="0"/>
              </a:spcBef>
              <a:spcAft>
                <a:spcPts val="0"/>
              </a:spcAft>
              <a:buNone/>
            </a:pPr>
            <a:endParaRPr sz="3800"/>
          </a:p>
          <a:p>
            <a:pPr marL="0" lvl="0" indent="0" algn="l" rtl="0">
              <a:spcBef>
                <a:spcPts val="0"/>
              </a:spcBef>
              <a:spcAft>
                <a:spcPts val="0"/>
              </a:spcAft>
              <a:buNone/>
            </a:pPr>
            <a:r>
              <a:rPr lang="en-US" sz="3800"/>
              <a:t>Time complexity: </a:t>
            </a:r>
            <a:endParaRPr sz="3800"/>
          </a:p>
          <a:p>
            <a:pPr marL="0" lvl="0" indent="0" algn="l" rtl="0">
              <a:spcBef>
                <a:spcPts val="0"/>
              </a:spcBef>
              <a:spcAft>
                <a:spcPts val="0"/>
              </a:spcAft>
              <a:buClr>
                <a:schemeClr val="dk1"/>
              </a:buClr>
              <a:buSzPts val="1100"/>
              <a:buFont typeface="Arial"/>
              <a:buNone/>
            </a:pPr>
            <a:r>
              <a:rPr lang="en-US" sz="3800"/>
              <a:t>O(n*log(n))</a:t>
            </a:r>
            <a:endParaRPr sz="3800"/>
          </a:p>
        </p:txBody>
      </p:sp>
      <p:sp>
        <p:nvSpPr>
          <p:cNvPr id="193" name="Google Shape;193;p23"/>
          <p:cNvSpPr txBox="1">
            <a:spLocks noGrp="1"/>
          </p:cNvSpPr>
          <p:nvPr>
            <p:ph type="body" idx="1"/>
          </p:nvPr>
        </p:nvSpPr>
        <p:spPr>
          <a:xfrm>
            <a:off x="6644850" y="828400"/>
            <a:ext cx="5369700" cy="49104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3800"/>
              <a:t>Directly solving Discrete Fourier Transform</a:t>
            </a:r>
            <a:endParaRPr sz="3800"/>
          </a:p>
          <a:p>
            <a:pPr marL="0" lvl="0" indent="0" algn="l" rtl="0">
              <a:spcBef>
                <a:spcPts val="0"/>
              </a:spcBef>
              <a:spcAft>
                <a:spcPts val="0"/>
              </a:spcAft>
              <a:buNone/>
            </a:pPr>
            <a:endParaRPr sz="3800"/>
          </a:p>
          <a:p>
            <a:pPr marL="0" lvl="0" indent="0" algn="l" rtl="0">
              <a:spcBef>
                <a:spcPts val="0"/>
              </a:spcBef>
              <a:spcAft>
                <a:spcPts val="0"/>
              </a:spcAft>
              <a:buNone/>
            </a:pPr>
            <a:r>
              <a:rPr lang="en-US" sz="3800"/>
              <a:t>Time complexity: </a:t>
            </a:r>
            <a:endParaRPr sz="3800"/>
          </a:p>
          <a:p>
            <a:pPr marL="0" lvl="0" indent="0" algn="l" rtl="0">
              <a:spcBef>
                <a:spcPts val="0"/>
              </a:spcBef>
              <a:spcAft>
                <a:spcPts val="0"/>
              </a:spcAft>
              <a:buNone/>
            </a:pPr>
            <a:r>
              <a:rPr lang="en-US" sz="3800"/>
              <a:t>O(n*n)</a:t>
            </a:r>
            <a:endParaRPr sz="3800"/>
          </a:p>
        </p:txBody>
      </p:sp>
      <p:pic>
        <p:nvPicPr>
          <p:cNvPr id="194" name="Google Shape;194;p23"/>
          <p:cNvPicPr preferRelativeResize="0"/>
          <p:nvPr/>
        </p:nvPicPr>
        <p:blipFill>
          <a:blip r:embed="rId3">
            <a:alphaModFix/>
          </a:blip>
          <a:stretch>
            <a:fillRect/>
          </a:stretch>
        </p:blipFill>
        <p:spPr>
          <a:xfrm>
            <a:off x="5597850" y="932979"/>
            <a:ext cx="763400" cy="763351"/>
          </a:xfrm>
          <a:prstGeom prst="rect">
            <a:avLst/>
          </a:prstGeom>
          <a:noFill/>
          <a:ln>
            <a:noFill/>
          </a:ln>
        </p:spPr>
      </p:pic>
      <p:pic>
        <p:nvPicPr>
          <p:cNvPr id="195" name="Google Shape;195;p23"/>
          <p:cNvPicPr preferRelativeResize="0"/>
          <p:nvPr/>
        </p:nvPicPr>
        <p:blipFill>
          <a:blip r:embed="rId4">
            <a:alphaModFix/>
          </a:blip>
          <a:stretch>
            <a:fillRect/>
          </a:stretch>
        </p:blipFill>
        <p:spPr>
          <a:xfrm>
            <a:off x="3228400" y="3918494"/>
            <a:ext cx="5735200" cy="2423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xfrm>
            <a:off x="482600" y="492504"/>
            <a:ext cx="10634400" cy="111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Machine learning analysis</a:t>
            </a:r>
            <a:endParaRPr/>
          </a:p>
        </p:txBody>
      </p:sp>
      <p:sp>
        <p:nvSpPr>
          <p:cNvPr id="201" name="Google Shape;201;p24"/>
          <p:cNvSpPr txBox="1">
            <a:spLocks noGrp="1"/>
          </p:cNvSpPr>
          <p:nvPr>
            <p:ph type="body" idx="1"/>
          </p:nvPr>
        </p:nvSpPr>
        <p:spPr>
          <a:xfrm>
            <a:off x="482600" y="1766975"/>
            <a:ext cx="5271000" cy="4594200"/>
          </a:xfrm>
          <a:prstGeom prst="rect">
            <a:avLst/>
          </a:prstGeom>
        </p:spPr>
        <p:txBody>
          <a:bodyPr spcFirstLastPara="1" wrap="square" lIns="91425" tIns="45700" rIns="91425" bIns="45700" anchor="t" anchorCtr="0">
            <a:normAutofit lnSpcReduction="10000"/>
          </a:bodyPr>
          <a:lstStyle/>
          <a:p>
            <a:pPr marL="0" lvl="0" indent="0" algn="l" rtl="0">
              <a:lnSpc>
                <a:spcPct val="90000"/>
              </a:lnSpc>
              <a:spcBef>
                <a:spcPts val="1000"/>
              </a:spcBef>
              <a:spcAft>
                <a:spcPts val="0"/>
              </a:spcAft>
              <a:buClr>
                <a:schemeClr val="dk1"/>
              </a:buClr>
              <a:buSzPts val="1100"/>
              <a:buFont typeface="Arial"/>
              <a:buNone/>
            </a:pPr>
            <a:r>
              <a:rPr lang="en-US" sz="2800"/>
              <a:t>•Step 1 Detecting sleep apnea</a:t>
            </a:r>
            <a:endParaRPr sz="2800"/>
          </a:p>
          <a:p>
            <a:pPr marL="0" lvl="0" indent="0" algn="l" rtl="0">
              <a:lnSpc>
                <a:spcPct val="90000"/>
              </a:lnSpc>
              <a:spcBef>
                <a:spcPts val="1000"/>
              </a:spcBef>
              <a:spcAft>
                <a:spcPts val="0"/>
              </a:spcAft>
              <a:buClr>
                <a:schemeClr val="dk1"/>
              </a:buClr>
              <a:buSzPts val="1100"/>
              <a:buFont typeface="Arial"/>
              <a:buNone/>
            </a:pPr>
            <a:r>
              <a:rPr lang="en-US" sz="2800"/>
              <a:t>•Method: supervised learning algorithms (Random Forest, SVM)</a:t>
            </a:r>
            <a:endParaRPr sz="2800"/>
          </a:p>
          <a:p>
            <a:pPr marL="0" lvl="0" indent="0" algn="l" rtl="0">
              <a:lnSpc>
                <a:spcPct val="90000"/>
              </a:lnSpc>
              <a:spcBef>
                <a:spcPts val="1000"/>
              </a:spcBef>
              <a:spcAft>
                <a:spcPts val="0"/>
              </a:spcAft>
              <a:buNone/>
            </a:pPr>
            <a:r>
              <a:rPr lang="en-US" sz="2800"/>
              <a:t>•to classify our sleep dataset by constructing a multitude of decision trees or mapping into a hyperplane</a:t>
            </a:r>
            <a:endParaRPr sz="2800"/>
          </a:p>
          <a:p>
            <a:pPr marL="0" lvl="0" indent="0" algn="l" rtl="0">
              <a:lnSpc>
                <a:spcPct val="90000"/>
              </a:lnSpc>
              <a:spcBef>
                <a:spcPts val="1000"/>
              </a:spcBef>
              <a:spcAft>
                <a:spcPts val="0"/>
              </a:spcAft>
              <a:buNone/>
            </a:pPr>
            <a:endParaRPr sz="2800"/>
          </a:p>
          <a:p>
            <a:pPr marL="0" lvl="0" indent="0" algn="l" rtl="0">
              <a:lnSpc>
                <a:spcPct val="90000"/>
              </a:lnSpc>
              <a:spcBef>
                <a:spcPts val="1000"/>
              </a:spcBef>
              <a:spcAft>
                <a:spcPts val="0"/>
              </a:spcAft>
              <a:buNone/>
            </a:pPr>
            <a:endParaRPr/>
          </a:p>
        </p:txBody>
      </p:sp>
      <p:pic>
        <p:nvPicPr>
          <p:cNvPr id="202" name="Google Shape;202;p24"/>
          <p:cNvPicPr preferRelativeResize="0"/>
          <p:nvPr/>
        </p:nvPicPr>
        <p:blipFill>
          <a:blip r:embed="rId3">
            <a:alphaModFix/>
          </a:blip>
          <a:stretch>
            <a:fillRect/>
          </a:stretch>
        </p:blipFill>
        <p:spPr>
          <a:xfrm>
            <a:off x="6174425" y="1766975"/>
            <a:ext cx="5270999" cy="39532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5"/>
          <p:cNvSpPr txBox="1">
            <a:spLocks noGrp="1"/>
          </p:cNvSpPr>
          <p:nvPr>
            <p:ph type="title"/>
          </p:nvPr>
        </p:nvSpPr>
        <p:spPr>
          <a:xfrm>
            <a:off x="482600" y="492504"/>
            <a:ext cx="10634400" cy="1097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Machine learning analysis</a:t>
            </a:r>
            <a:endParaRPr/>
          </a:p>
        </p:txBody>
      </p:sp>
      <p:sp>
        <p:nvSpPr>
          <p:cNvPr id="208" name="Google Shape;208;p25"/>
          <p:cNvSpPr txBox="1">
            <a:spLocks noGrp="1"/>
          </p:cNvSpPr>
          <p:nvPr>
            <p:ph type="body" idx="1"/>
          </p:nvPr>
        </p:nvSpPr>
        <p:spPr>
          <a:xfrm>
            <a:off x="482600" y="2221863"/>
            <a:ext cx="5823300" cy="3026100"/>
          </a:xfrm>
          <a:prstGeom prst="rect">
            <a:avLst/>
          </a:prstGeom>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1100"/>
              <a:buFont typeface="Arial"/>
              <a:buNone/>
            </a:pPr>
            <a:r>
              <a:rPr lang="en-US" sz="2800"/>
              <a:t>•Step 2 Predicting the probability</a:t>
            </a:r>
            <a:endParaRPr sz="2800"/>
          </a:p>
          <a:p>
            <a:pPr marL="0" lvl="0" indent="0" algn="l" rtl="0">
              <a:lnSpc>
                <a:spcPct val="90000"/>
              </a:lnSpc>
              <a:spcBef>
                <a:spcPts val="1000"/>
              </a:spcBef>
              <a:spcAft>
                <a:spcPts val="0"/>
              </a:spcAft>
              <a:buClr>
                <a:schemeClr val="dk1"/>
              </a:buClr>
              <a:buSzPts val="1100"/>
              <a:buFont typeface="Arial"/>
              <a:buNone/>
            </a:pPr>
            <a:r>
              <a:rPr lang="en-US" sz="2800"/>
              <a:t>•Method: Logistic regression</a:t>
            </a:r>
            <a:endParaRPr sz="2800"/>
          </a:p>
          <a:p>
            <a:pPr marL="0" lvl="0" indent="0" algn="l" rtl="0">
              <a:lnSpc>
                <a:spcPct val="90000"/>
              </a:lnSpc>
              <a:spcBef>
                <a:spcPts val="1000"/>
              </a:spcBef>
              <a:spcAft>
                <a:spcPts val="0"/>
              </a:spcAft>
              <a:buClr>
                <a:schemeClr val="dk1"/>
              </a:buClr>
              <a:buSzPts val="1100"/>
              <a:buFont typeface="Arial"/>
              <a:buNone/>
            </a:pPr>
            <a:r>
              <a:rPr lang="en-US" sz="2800"/>
              <a:t>•Building binary variables to model the probability of diagnosing sleep apnea</a:t>
            </a:r>
            <a:endParaRPr/>
          </a:p>
        </p:txBody>
      </p:sp>
      <p:pic>
        <p:nvPicPr>
          <p:cNvPr id="209" name="Google Shape;209;p25"/>
          <p:cNvPicPr preferRelativeResize="0"/>
          <p:nvPr/>
        </p:nvPicPr>
        <p:blipFill>
          <a:blip r:embed="rId3">
            <a:alphaModFix/>
          </a:blip>
          <a:stretch>
            <a:fillRect/>
          </a:stretch>
        </p:blipFill>
        <p:spPr>
          <a:xfrm>
            <a:off x="6867675" y="2161200"/>
            <a:ext cx="4552202" cy="3147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6"/>
          <p:cNvSpPr txBox="1">
            <a:spLocks noGrp="1"/>
          </p:cNvSpPr>
          <p:nvPr>
            <p:ph type="title"/>
          </p:nvPr>
        </p:nvSpPr>
        <p:spPr>
          <a:xfrm>
            <a:off x="482600" y="470404"/>
            <a:ext cx="10634400" cy="1097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Machine learning analysis</a:t>
            </a:r>
            <a:endParaRPr/>
          </a:p>
        </p:txBody>
      </p:sp>
      <p:sp>
        <p:nvSpPr>
          <p:cNvPr id="215" name="Google Shape;215;p26"/>
          <p:cNvSpPr txBox="1">
            <a:spLocks noGrp="1"/>
          </p:cNvSpPr>
          <p:nvPr>
            <p:ph type="body" idx="1"/>
          </p:nvPr>
        </p:nvSpPr>
        <p:spPr>
          <a:xfrm>
            <a:off x="482600" y="1926425"/>
            <a:ext cx="5249100" cy="3440700"/>
          </a:xfrm>
          <a:prstGeom prst="rect">
            <a:avLst/>
          </a:prstGeom>
        </p:spPr>
        <p:txBody>
          <a:bodyPr spcFirstLastPara="1" wrap="square" lIns="91425" tIns="45700" rIns="91425" bIns="45700" anchor="t" anchorCtr="0">
            <a:normAutofit lnSpcReduction="10000"/>
          </a:bodyPr>
          <a:lstStyle/>
          <a:p>
            <a:pPr marL="0" lvl="0" indent="0" algn="l" rtl="0">
              <a:lnSpc>
                <a:spcPct val="90000"/>
              </a:lnSpc>
              <a:spcBef>
                <a:spcPts val="1000"/>
              </a:spcBef>
              <a:spcAft>
                <a:spcPts val="0"/>
              </a:spcAft>
              <a:buClr>
                <a:schemeClr val="dk1"/>
              </a:buClr>
              <a:buSzPts val="1100"/>
              <a:buFont typeface="Arial"/>
              <a:buNone/>
            </a:pPr>
            <a:r>
              <a:rPr lang="en-US" sz="2800"/>
              <a:t>•Step 3 Finding changes of patients’ records</a:t>
            </a:r>
            <a:endParaRPr sz="2800"/>
          </a:p>
          <a:p>
            <a:pPr marL="0" lvl="0" indent="0" algn="l" rtl="0">
              <a:lnSpc>
                <a:spcPct val="90000"/>
              </a:lnSpc>
              <a:spcBef>
                <a:spcPts val="1000"/>
              </a:spcBef>
              <a:spcAft>
                <a:spcPts val="0"/>
              </a:spcAft>
              <a:buClr>
                <a:schemeClr val="dk1"/>
              </a:buClr>
              <a:buSzPts val="1100"/>
              <a:buFont typeface="Arial"/>
              <a:buNone/>
            </a:pPr>
            <a:r>
              <a:rPr lang="en-US" sz="2800"/>
              <a:t>•Method: Time series analysis</a:t>
            </a:r>
            <a:endParaRPr sz="2800"/>
          </a:p>
          <a:p>
            <a:pPr marL="0" lvl="0" indent="0" algn="l" rtl="0">
              <a:lnSpc>
                <a:spcPct val="90000"/>
              </a:lnSpc>
              <a:spcBef>
                <a:spcPts val="1000"/>
              </a:spcBef>
              <a:spcAft>
                <a:spcPts val="0"/>
              </a:spcAft>
              <a:buClr>
                <a:schemeClr val="dk1"/>
              </a:buClr>
              <a:buSzPts val="1100"/>
              <a:buFont typeface="Arial"/>
              <a:buNone/>
            </a:pPr>
            <a:r>
              <a:rPr lang="en-US" sz="2800"/>
              <a:t>•to detect changes of several criteria we interest in over time</a:t>
            </a:r>
            <a:endParaRPr sz="2800"/>
          </a:p>
          <a:p>
            <a:pPr marL="0" lvl="0" indent="0" algn="l" rtl="0">
              <a:lnSpc>
                <a:spcPct val="90000"/>
              </a:lnSpc>
              <a:spcBef>
                <a:spcPts val="1000"/>
              </a:spcBef>
              <a:spcAft>
                <a:spcPts val="0"/>
              </a:spcAft>
              <a:buClr>
                <a:schemeClr val="dk1"/>
              </a:buClr>
              <a:buSzPts val="1100"/>
              <a:buFont typeface="Arial"/>
              <a:buNone/>
            </a:pPr>
            <a:endParaRPr sz="2800"/>
          </a:p>
          <a:p>
            <a:pPr marL="0" lvl="0" indent="0" algn="l" rtl="0">
              <a:lnSpc>
                <a:spcPct val="90000"/>
              </a:lnSpc>
              <a:spcBef>
                <a:spcPts val="1000"/>
              </a:spcBef>
              <a:spcAft>
                <a:spcPts val="0"/>
              </a:spcAft>
              <a:buNone/>
            </a:pPr>
            <a:endParaRPr/>
          </a:p>
        </p:txBody>
      </p:sp>
      <p:pic>
        <p:nvPicPr>
          <p:cNvPr id="216" name="Google Shape;216;p26"/>
          <p:cNvPicPr preferRelativeResize="0"/>
          <p:nvPr/>
        </p:nvPicPr>
        <p:blipFill>
          <a:blip r:embed="rId3">
            <a:alphaModFix/>
          </a:blip>
          <a:stretch>
            <a:fillRect/>
          </a:stretch>
        </p:blipFill>
        <p:spPr>
          <a:xfrm>
            <a:off x="6104975" y="1997726"/>
            <a:ext cx="4954400" cy="2862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7"/>
          <p:cNvSpPr txBox="1">
            <a:spLocks noGrp="1"/>
          </p:cNvSpPr>
          <p:nvPr>
            <p:ph type="title"/>
          </p:nvPr>
        </p:nvSpPr>
        <p:spPr>
          <a:xfrm>
            <a:off x="482600" y="503529"/>
            <a:ext cx="10634400" cy="1119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a:t>Machine learning analysis</a:t>
            </a:r>
            <a:endParaRPr/>
          </a:p>
        </p:txBody>
      </p:sp>
      <p:sp>
        <p:nvSpPr>
          <p:cNvPr id="222" name="Google Shape;222;p27"/>
          <p:cNvSpPr txBox="1">
            <a:spLocks noGrp="1"/>
          </p:cNvSpPr>
          <p:nvPr>
            <p:ph type="body" idx="1"/>
          </p:nvPr>
        </p:nvSpPr>
        <p:spPr>
          <a:xfrm>
            <a:off x="482600" y="1932600"/>
            <a:ext cx="5094300" cy="3947100"/>
          </a:xfrm>
          <a:prstGeom prst="rect">
            <a:avLst/>
          </a:prstGeom>
        </p:spPr>
        <p:txBody>
          <a:bodyPr spcFirstLastPara="1" wrap="square" lIns="91425" tIns="45700" rIns="91425" bIns="45700" anchor="t" anchorCtr="0">
            <a:normAutofit lnSpcReduction="10000"/>
          </a:bodyPr>
          <a:lstStyle/>
          <a:p>
            <a:pPr marL="0" lvl="0" indent="0" algn="l" rtl="0">
              <a:lnSpc>
                <a:spcPct val="90000"/>
              </a:lnSpc>
              <a:spcBef>
                <a:spcPts val="1000"/>
              </a:spcBef>
              <a:spcAft>
                <a:spcPts val="0"/>
              </a:spcAft>
              <a:buClr>
                <a:schemeClr val="dk1"/>
              </a:buClr>
              <a:buSzPts val="1100"/>
              <a:buFont typeface="Arial"/>
              <a:buNone/>
            </a:pPr>
            <a:r>
              <a:rPr lang="en-US" sz="2800"/>
              <a:t>•Step 4 Building a unique sleeping pattern</a:t>
            </a:r>
            <a:endParaRPr sz="2800"/>
          </a:p>
          <a:p>
            <a:pPr marL="0" lvl="0" indent="0" algn="l" rtl="0">
              <a:lnSpc>
                <a:spcPct val="90000"/>
              </a:lnSpc>
              <a:spcBef>
                <a:spcPts val="1000"/>
              </a:spcBef>
              <a:spcAft>
                <a:spcPts val="0"/>
              </a:spcAft>
              <a:buClr>
                <a:schemeClr val="dk1"/>
              </a:buClr>
              <a:buSzPts val="1100"/>
              <a:buFont typeface="Arial"/>
              <a:buNone/>
            </a:pPr>
            <a:r>
              <a:rPr lang="en-US" sz="2800"/>
              <a:t>•Method: Unsupervised learning algorithms (Clustering)</a:t>
            </a:r>
            <a:endParaRPr sz="2800"/>
          </a:p>
          <a:p>
            <a:pPr marL="0" lvl="0" indent="0" algn="l" rtl="0">
              <a:lnSpc>
                <a:spcPct val="90000"/>
              </a:lnSpc>
              <a:spcBef>
                <a:spcPts val="1000"/>
              </a:spcBef>
              <a:spcAft>
                <a:spcPts val="0"/>
              </a:spcAft>
              <a:buClr>
                <a:schemeClr val="dk1"/>
              </a:buClr>
              <a:buSzPts val="1100"/>
              <a:buFont typeface="Arial"/>
              <a:buNone/>
            </a:pPr>
            <a:r>
              <a:rPr lang="en-US" sz="2800"/>
              <a:t>•sort the dataset into distinct groups based on the risk level of sleep apnea, then provide effective treatment</a:t>
            </a:r>
            <a:endParaRPr/>
          </a:p>
        </p:txBody>
      </p:sp>
      <p:pic>
        <p:nvPicPr>
          <p:cNvPr id="223" name="Google Shape;223;p27"/>
          <p:cNvPicPr preferRelativeResize="0"/>
          <p:nvPr/>
        </p:nvPicPr>
        <p:blipFill>
          <a:blip r:embed="rId3">
            <a:alphaModFix/>
          </a:blip>
          <a:stretch>
            <a:fillRect/>
          </a:stretch>
        </p:blipFill>
        <p:spPr>
          <a:xfrm>
            <a:off x="5963250" y="1958139"/>
            <a:ext cx="5667749" cy="38960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8"/>
          <p:cNvSpPr txBox="1">
            <a:spLocks noGrp="1"/>
          </p:cNvSpPr>
          <p:nvPr>
            <p:ph type="title"/>
          </p:nvPr>
        </p:nvSpPr>
        <p:spPr>
          <a:xfrm>
            <a:off x="471550" y="746500"/>
            <a:ext cx="5359500" cy="1550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6600"/>
              <a:buFont typeface="Arial"/>
              <a:buNone/>
            </a:pPr>
            <a:r>
              <a:rPr lang="en-US"/>
              <a:t>Questions?</a:t>
            </a:r>
            <a:endParaRPr/>
          </a:p>
        </p:txBody>
      </p:sp>
      <p:pic>
        <p:nvPicPr>
          <p:cNvPr id="229" name="Google Shape;229;p28"/>
          <p:cNvPicPr preferRelativeResize="0"/>
          <p:nvPr/>
        </p:nvPicPr>
        <p:blipFill>
          <a:blip r:embed="rId3">
            <a:alphaModFix/>
          </a:blip>
          <a:stretch>
            <a:fillRect/>
          </a:stretch>
        </p:blipFill>
        <p:spPr>
          <a:xfrm>
            <a:off x="4387600" y="2659317"/>
            <a:ext cx="3416809" cy="341680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cxnSp>
        <p:nvCxnSpPr>
          <p:cNvPr id="111" name="Google Shape;111;p14"/>
          <p:cNvCxnSpPr/>
          <p:nvPr/>
        </p:nvCxnSpPr>
        <p:spPr>
          <a:xfrm>
            <a:off x="482600" y="489855"/>
            <a:ext cx="11147071" cy="0"/>
          </a:xfrm>
          <a:prstGeom prst="straightConnector1">
            <a:avLst/>
          </a:prstGeom>
          <a:noFill/>
          <a:ln w="28575" cap="flat" cmpd="sng">
            <a:solidFill>
              <a:schemeClr val="dk2"/>
            </a:solidFill>
            <a:prstDash val="solid"/>
            <a:miter lim="800000"/>
            <a:headEnd type="none" w="sm" len="sm"/>
            <a:tailEnd type="none" w="sm" len="sm"/>
          </a:ln>
        </p:spPr>
      </p:cxnSp>
      <p:cxnSp>
        <p:nvCxnSpPr>
          <p:cNvPr id="112" name="Google Shape;112;p14"/>
          <p:cNvCxnSpPr/>
          <p:nvPr/>
        </p:nvCxnSpPr>
        <p:spPr>
          <a:xfrm>
            <a:off x="482600" y="6368138"/>
            <a:ext cx="11147071" cy="0"/>
          </a:xfrm>
          <a:prstGeom prst="straightConnector1">
            <a:avLst/>
          </a:prstGeom>
          <a:noFill/>
          <a:ln w="28575" cap="flat" cmpd="sng">
            <a:solidFill>
              <a:schemeClr val="dk2"/>
            </a:solidFill>
            <a:prstDash val="solid"/>
            <a:miter lim="800000"/>
            <a:headEnd type="none" w="sm" len="sm"/>
            <a:tailEnd type="none" w="sm" len="sm"/>
          </a:ln>
        </p:spPr>
      </p:cxnSp>
      <p:cxnSp>
        <p:nvCxnSpPr>
          <p:cNvPr id="113" name="Google Shape;113;p14"/>
          <p:cNvCxnSpPr/>
          <p:nvPr/>
        </p:nvCxnSpPr>
        <p:spPr>
          <a:xfrm>
            <a:off x="482600" y="489855"/>
            <a:ext cx="11147071" cy="0"/>
          </a:xfrm>
          <a:prstGeom prst="straightConnector1">
            <a:avLst/>
          </a:prstGeom>
          <a:noFill/>
          <a:ln w="28575" cap="flat" cmpd="sng">
            <a:solidFill>
              <a:schemeClr val="dk2"/>
            </a:solidFill>
            <a:prstDash val="solid"/>
            <a:miter lim="800000"/>
            <a:headEnd type="none" w="sm" len="sm"/>
            <a:tailEnd type="none" w="sm" len="sm"/>
          </a:ln>
        </p:spPr>
      </p:cxnSp>
      <p:cxnSp>
        <p:nvCxnSpPr>
          <p:cNvPr id="114" name="Google Shape;114;p14"/>
          <p:cNvCxnSpPr/>
          <p:nvPr/>
        </p:nvCxnSpPr>
        <p:spPr>
          <a:xfrm>
            <a:off x="482600" y="489855"/>
            <a:ext cx="11147071" cy="0"/>
          </a:xfrm>
          <a:prstGeom prst="straightConnector1">
            <a:avLst/>
          </a:prstGeom>
          <a:noFill/>
          <a:ln w="28575" cap="flat" cmpd="sng">
            <a:solidFill>
              <a:schemeClr val="dk2"/>
            </a:solidFill>
            <a:prstDash val="solid"/>
            <a:miter lim="800000"/>
            <a:headEnd type="none" w="sm" len="sm"/>
            <a:tailEnd type="none" w="sm" len="sm"/>
          </a:ln>
        </p:spPr>
      </p:cxnSp>
      <p:sp>
        <p:nvSpPr>
          <p:cNvPr id="115" name="Google Shape;115;p14"/>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16" name="Google Shape;116;p14" descr="Kitten sleeping in a bed"/>
          <p:cNvPicPr preferRelativeResize="0"/>
          <p:nvPr/>
        </p:nvPicPr>
        <p:blipFill rotWithShape="1">
          <a:blip r:embed="rId3">
            <a:alphaModFix/>
          </a:blip>
          <a:srcRect t="10724" r="-1" b="4984"/>
          <a:stretch/>
        </p:blipFill>
        <p:spPr>
          <a:xfrm>
            <a:off x="3059" y="10"/>
            <a:ext cx="12188941" cy="6857990"/>
          </a:xfrm>
          <a:prstGeom prst="rect">
            <a:avLst/>
          </a:prstGeom>
          <a:noFill/>
          <a:ln>
            <a:noFill/>
          </a:ln>
        </p:spPr>
      </p:pic>
      <p:sp>
        <p:nvSpPr>
          <p:cNvPr id="117" name="Google Shape;117;p14"/>
          <p:cNvSpPr/>
          <p:nvPr/>
        </p:nvSpPr>
        <p:spPr>
          <a:xfrm rot="5400000" flipH="1">
            <a:off x="4944762" y="-389238"/>
            <a:ext cx="6858000" cy="7636476"/>
          </a:xfrm>
          <a:prstGeom prst="rect">
            <a:avLst/>
          </a:prstGeom>
          <a:gradFill>
            <a:gsLst>
              <a:gs pos="0">
                <a:schemeClr val="dk1"/>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8" name="Google Shape;118;p14"/>
          <p:cNvSpPr txBox="1">
            <a:spLocks noGrp="1"/>
          </p:cNvSpPr>
          <p:nvPr>
            <p:ph type="title"/>
          </p:nvPr>
        </p:nvSpPr>
        <p:spPr>
          <a:xfrm>
            <a:off x="6074227" y="1122363"/>
            <a:ext cx="5536085" cy="2387600"/>
          </a:xfrm>
          <a:prstGeom prst="rect">
            <a:avLst/>
          </a:prstGeom>
          <a:noFill/>
          <a:ln>
            <a:noFill/>
          </a:ln>
        </p:spPr>
        <p:txBody>
          <a:bodyPr spcFirstLastPara="1" wrap="square" lIns="91425" tIns="45700" rIns="91425" bIns="45700" anchor="b" anchorCtr="0">
            <a:normAutofit/>
          </a:bodyPr>
          <a:lstStyle/>
          <a:p>
            <a:pPr marL="0" lvl="0" indent="0" algn="r" rtl="0">
              <a:lnSpc>
                <a:spcPct val="100000"/>
              </a:lnSpc>
              <a:spcBef>
                <a:spcPts val="0"/>
              </a:spcBef>
              <a:spcAft>
                <a:spcPts val="0"/>
              </a:spcAft>
              <a:buClr>
                <a:srgbClr val="FFFFFF"/>
              </a:buClr>
              <a:buSzPts val="6600"/>
              <a:buFont typeface="Arial"/>
              <a:buNone/>
            </a:pPr>
            <a:r>
              <a:rPr lang="en-US">
                <a:solidFill>
                  <a:srgbClr val="FFFFFF"/>
                </a:solidFill>
              </a:rPr>
              <a:t>Why Sleep?</a:t>
            </a:r>
            <a:endParaRPr/>
          </a:p>
        </p:txBody>
      </p:sp>
      <p:cxnSp>
        <p:nvCxnSpPr>
          <p:cNvPr id="119" name="Google Shape;119;p14"/>
          <p:cNvCxnSpPr/>
          <p:nvPr/>
        </p:nvCxnSpPr>
        <p:spPr>
          <a:xfrm>
            <a:off x="482600" y="489855"/>
            <a:ext cx="11147071" cy="0"/>
          </a:xfrm>
          <a:prstGeom prst="straightConnector1">
            <a:avLst/>
          </a:prstGeom>
          <a:noFill/>
          <a:ln w="28575" cap="flat" cmpd="sng">
            <a:solidFill>
              <a:srgbClr val="FFFFFF"/>
            </a:solidFill>
            <a:prstDash val="solid"/>
            <a:miter lim="800000"/>
            <a:headEnd type="none" w="sm" len="sm"/>
            <a:tailEnd type="none" w="sm" len="sm"/>
          </a:ln>
        </p:spPr>
      </p:cxnSp>
      <p:cxnSp>
        <p:nvCxnSpPr>
          <p:cNvPr id="120" name="Google Shape;120;p14"/>
          <p:cNvCxnSpPr/>
          <p:nvPr/>
        </p:nvCxnSpPr>
        <p:spPr>
          <a:xfrm>
            <a:off x="482600" y="6368138"/>
            <a:ext cx="11147071" cy="0"/>
          </a:xfrm>
          <a:prstGeom prst="straightConnector1">
            <a:avLst/>
          </a:prstGeom>
          <a:noFill/>
          <a:ln w="28575" cap="flat" cmpd="sng">
            <a:solidFill>
              <a:srgbClr val="FFFFFF"/>
            </a:solidFill>
            <a:prstDash val="solid"/>
            <a:miter lim="800000"/>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4"/>
        <p:cNvGrpSpPr/>
        <p:nvPr/>
      </p:nvGrpSpPr>
      <p:grpSpPr>
        <a:xfrm>
          <a:off x="0" y="0"/>
          <a:ext cx="0" cy="0"/>
          <a:chOff x="0" y="0"/>
          <a:chExt cx="0" cy="0"/>
        </a:xfrm>
      </p:grpSpPr>
      <p:sp>
        <p:nvSpPr>
          <p:cNvPr id="125" name="Google Shape;125;p15"/>
          <p:cNvSpPr/>
          <p:nvPr/>
        </p:nvSpPr>
        <p:spPr>
          <a:xfrm>
            <a:off x="0" y="0"/>
            <a:ext cx="12192000" cy="685800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26;p15"/>
          <p:cNvSpPr txBox="1">
            <a:spLocks noGrp="1"/>
          </p:cNvSpPr>
          <p:nvPr>
            <p:ph type="title"/>
          </p:nvPr>
        </p:nvSpPr>
        <p:spPr>
          <a:xfrm>
            <a:off x="482600" y="976160"/>
            <a:ext cx="3964251" cy="2237925"/>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6600"/>
              <a:buFont typeface="Arial"/>
              <a:buNone/>
            </a:pPr>
            <a:r>
              <a:rPr lang="en-US"/>
              <a:t>Research Goal</a:t>
            </a:r>
            <a:endParaRPr/>
          </a:p>
        </p:txBody>
      </p:sp>
      <p:sp>
        <p:nvSpPr>
          <p:cNvPr id="127" name="Google Shape;127;p15"/>
          <p:cNvSpPr txBox="1">
            <a:spLocks noGrp="1"/>
          </p:cNvSpPr>
          <p:nvPr>
            <p:ph type="body" idx="1"/>
          </p:nvPr>
        </p:nvSpPr>
        <p:spPr>
          <a:xfrm>
            <a:off x="482600" y="3408254"/>
            <a:ext cx="3964250" cy="2470031"/>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000"/>
              <a:buNone/>
            </a:pPr>
            <a:r>
              <a:rPr lang="en-US" sz="2000"/>
              <a:t>To examine the neurophysiological sleep patterns across different age groups, focusing on medication and specific conditions like insomnia and sleep apnea.</a:t>
            </a:r>
            <a:endParaRPr sz="2000"/>
          </a:p>
        </p:txBody>
      </p:sp>
      <p:pic>
        <p:nvPicPr>
          <p:cNvPr id="128" name="Google Shape;128;p15" descr="17 Proven Tips to Sleep Better at Night"/>
          <p:cNvPicPr preferRelativeResize="0"/>
          <p:nvPr/>
        </p:nvPicPr>
        <p:blipFill rotWithShape="1">
          <a:blip r:embed="rId3">
            <a:alphaModFix/>
          </a:blip>
          <a:srcRect l="26751" r="10198" b="1"/>
          <a:stretch/>
        </p:blipFill>
        <p:spPr>
          <a:xfrm>
            <a:off x="5040694" y="489856"/>
            <a:ext cx="6588977" cy="5878282"/>
          </a:xfrm>
          <a:prstGeom prst="rect">
            <a:avLst/>
          </a:prstGeom>
          <a:noFill/>
          <a:ln>
            <a:noFill/>
          </a:ln>
        </p:spPr>
      </p:pic>
      <p:cxnSp>
        <p:nvCxnSpPr>
          <p:cNvPr id="129" name="Google Shape;129;p15"/>
          <p:cNvCxnSpPr/>
          <p:nvPr/>
        </p:nvCxnSpPr>
        <p:spPr>
          <a:xfrm>
            <a:off x="482600" y="489855"/>
            <a:ext cx="11147071" cy="0"/>
          </a:xfrm>
          <a:prstGeom prst="straightConnector1">
            <a:avLst/>
          </a:prstGeom>
          <a:noFill/>
          <a:ln w="28575" cap="flat" cmpd="sng">
            <a:solidFill>
              <a:schemeClr val="dk1"/>
            </a:solidFill>
            <a:prstDash val="solid"/>
            <a:miter lim="800000"/>
            <a:headEnd type="none" w="sm" len="sm"/>
            <a:tailEnd type="none" w="sm" len="sm"/>
          </a:ln>
        </p:spPr>
      </p:cxnSp>
      <p:cxnSp>
        <p:nvCxnSpPr>
          <p:cNvPr id="130" name="Google Shape;130;p15"/>
          <p:cNvCxnSpPr/>
          <p:nvPr/>
        </p:nvCxnSpPr>
        <p:spPr>
          <a:xfrm>
            <a:off x="482600" y="6368138"/>
            <a:ext cx="11147071" cy="0"/>
          </a:xfrm>
          <a:prstGeom prst="straightConnector1">
            <a:avLst/>
          </a:prstGeom>
          <a:noFill/>
          <a:ln w="28575" cap="flat" cmpd="sng">
            <a:solidFill>
              <a:schemeClr val="dk1"/>
            </a:solidFill>
            <a:prstDash val="solid"/>
            <a:miter lim="800000"/>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6"/>
          <p:cNvSpPr txBox="1">
            <a:spLocks noGrp="1"/>
          </p:cNvSpPr>
          <p:nvPr>
            <p:ph type="title"/>
          </p:nvPr>
        </p:nvSpPr>
        <p:spPr>
          <a:xfrm>
            <a:off x="418875" y="179202"/>
            <a:ext cx="10634400" cy="1484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6600"/>
              <a:buFont typeface="Arial"/>
              <a:buNone/>
            </a:pPr>
            <a:r>
              <a:rPr lang="en-US"/>
              <a:t>Data Source</a:t>
            </a:r>
            <a:endParaRPr/>
          </a:p>
        </p:txBody>
      </p:sp>
      <p:sp>
        <p:nvSpPr>
          <p:cNvPr id="136" name="Google Shape;136;p16"/>
          <p:cNvSpPr txBox="1">
            <a:spLocks noGrp="1"/>
          </p:cNvSpPr>
          <p:nvPr>
            <p:ph type="body" idx="1"/>
          </p:nvPr>
        </p:nvSpPr>
        <p:spPr>
          <a:xfrm>
            <a:off x="363825" y="1470870"/>
            <a:ext cx="10506900" cy="25728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Clr>
                <a:schemeClr val="dk1"/>
              </a:buClr>
              <a:buSzPts val="2400"/>
              <a:buNone/>
            </a:pPr>
            <a:r>
              <a:rPr lang="en-US"/>
              <a:t>The dataset is from the National Sleep Research Source, specifically, the Nationwide Children's Hospital - Sleep DataBank dataset. This dataset has over 4000 sleep recordings and supporting data, which includes 2 parts: the sleep data and the health data.</a:t>
            </a:r>
            <a:endParaRPr/>
          </a:p>
          <a:p>
            <a:pPr marL="457200" lvl="0" indent="-342900" algn="l" rtl="0">
              <a:lnSpc>
                <a:spcPct val="100000"/>
              </a:lnSpc>
              <a:spcBef>
                <a:spcPts val="0"/>
              </a:spcBef>
              <a:spcAft>
                <a:spcPts val="0"/>
              </a:spcAft>
              <a:buSzPts val="1800"/>
              <a:buChar char="●"/>
            </a:pPr>
            <a:r>
              <a:rPr lang="en-US"/>
              <a:t>sleep_data</a:t>
            </a:r>
            <a:endParaRPr/>
          </a:p>
          <a:p>
            <a:pPr marL="914400" lvl="1" indent="-342900" algn="l" rtl="0">
              <a:lnSpc>
                <a:spcPct val="100000"/>
              </a:lnSpc>
              <a:spcBef>
                <a:spcPts val="0"/>
              </a:spcBef>
              <a:spcAft>
                <a:spcPts val="0"/>
              </a:spcAft>
              <a:buSzPts val="1800"/>
              <a:buChar char="○"/>
            </a:pPr>
            <a:r>
              <a:rPr lang="en-US"/>
              <a:t>EEG recording  (edf format for brain’s electrical activity)</a:t>
            </a:r>
            <a:endParaRPr/>
          </a:p>
          <a:p>
            <a:pPr marL="914400" lvl="0" indent="0" algn="l" rtl="0">
              <a:lnSpc>
                <a:spcPct val="100000"/>
              </a:lnSpc>
              <a:spcBef>
                <a:spcPts val="0"/>
              </a:spcBef>
              <a:spcAft>
                <a:spcPts val="0"/>
              </a:spcAft>
              <a:buNone/>
            </a:pPr>
            <a:endParaRPr sz="2400"/>
          </a:p>
        </p:txBody>
      </p:sp>
      <p:pic>
        <p:nvPicPr>
          <p:cNvPr id="137" name="Google Shape;137;p16"/>
          <p:cNvPicPr preferRelativeResize="0"/>
          <p:nvPr/>
        </p:nvPicPr>
        <p:blipFill rotWithShape="1">
          <a:blip r:embed="rId3">
            <a:alphaModFix/>
          </a:blip>
          <a:srcRect l="1820" r="-1819"/>
          <a:stretch/>
        </p:blipFill>
        <p:spPr>
          <a:xfrm>
            <a:off x="1480800" y="3761825"/>
            <a:ext cx="5334598" cy="2572800"/>
          </a:xfrm>
          <a:prstGeom prst="rect">
            <a:avLst/>
          </a:prstGeom>
          <a:noFill/>
          <a:ln>
            <a:noFill/>
          </a:ln>
        </p:spPr>
      </p:pic>
      <p:pic>
        <p:nvPicPr>
          <p:cNvPr id="138" name="Google Shape;138;p16"/>
          <p:cNvPicPr preferRelativeResize="0"/>
          <p:nvPr/>
        </p:nvPicPr>
        <p:blipFill>
          <a:blip r:embed="rId4">
            <a:alphaModFix/>
          </a:blip>
          <a:stretch>
            <a:fillRect/>
          </a:stretch>
        </p:blipFill>
        <p:spPr>
          <a:xfrm>
            <a:off x="7606727" y="3031954"/>
            <a:ext cx="4218075" cy="3302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7"/>
          <p:cNvSpPr txBox="1">
            <a:spLocks noGrp="1"/>
          </p:cNvSpPr>
          <p:nvPr>
            <p:ph type="body" idx="1"/>
          </p:nvPr>
        </p:nvSpPr>
        <p:spPr>
          <a:xfrm>
            <a:off x="482600" y="518400"/>
            <a:ext cx="10506900" cy="5832000"/>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100000"/>
              </a:lnSpc>
              <a:spcBef>
                <a:spcPts val="0"/>
              </a:spcBef>
              <a:spcAft>
                <a:spcPts val="0"/>
              </a:spcAft>
              <a:buSzPts val="1800"/>
              <a:buChar char="●"/>
            </a:pPr>
            <a:r>
              <a:rPr lang="en-US"/>
              <a:t>health_data</a:t>
            </a:r>
            <a:endParaRPr/>
          </a:p>
          <a:p>
            <a:pPr marL="914400" lvl="1" indent="-330200" algn="l" rtl="0">
              <a:lnSpc>
                <a:spcPct val="100000"/>
              </a:lnSpc>
              <a:spcBef>
                <a:spcPts val="0"/>
              </a:spcBef>
              <a:spcAft>
                <a:spcPts val="0"/>
              </a:spcAft>
              <a:buSzPts val="1600"/>
              <a:buChar char="○"/>
            </a:pPr>
            <a:r>
              <a:rPr lang="en-US" sz="1800"/>
              <a:t>Diagnosis.csv - diagnosis information upon a patient</a:t>
            </a:r>
            <a:endParaRPr sz="1800"/>
          </a:p>
          <a:p>
            <a:pPr marL="914400" lvl="1" indent="-330200" algn="l" rtl="0">
              <a:lnSpc>
                <a:spcPct val="100000"/>
              </a:lnSpc>
              <a:spcBef>
                <a:spcPts val="0"/>
              </a:spcBef>
              <a:spcAft>
                <a:spcPts val="0"/>
              </a:spcAft>
              <a:buSzPts val="1600"/>
              <a:buChar char="○"/>
            </a:pPr>
            <a:r>
              <a:rPr lang="en-US" sz="1800"/>
              <a:t>Demographic.csv - basic information of a record patient</a:t>
            </a:r>
            <a:endParaRPr sz="1800"/>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914400" lvl="0" indent="0" algn="l" rtl="0">
              <a:lnSpc>
                <a:spcPct val="100000"/>
              </a:lnSpc>
              <a:spcBef>
                <a:spcPts val="0"/>
              </a:spcBef>
              <a:spcAft>
                <a:spcPts val="0"/>
              </a:spcAft>
              <a:buNone/>
            </a:pPr>
            <a:endParaRPr/>
          </a:p>
          <a:p>
            <a:pPr marL="914400" lvl="1" indent="-342900" algn="l" rtl="0">
              <a:lnSpc>
                <a:spcPct val="100000"/>
              </a:lnSpc>
              <a:spcBef>
                <a:spcPts val="0"/>
              </a:spcBef>
              <a:spcAft>
                <a:spcPts val="0"/>
              </a:spcAft>
              <a:buSzPts val="1800"/>
              <a:buChar char="○"/>
            </a:pPr>
            <a:r>
              <a:rPr lang="en-US"/>
              <a:t>Encounter.csv</a:t>
            </a:r>
            <a:endParaRPr/>
          </a:p>
          <a:p>
            <a:pPr marL="914400" lvl="1" indent="-342900" algn="l" rtl="0">
              <a:lnSpc>
                <a:spcPct val="100000"/>
              </a:lnSpc>
              <a:spcBef>
                <a:spcPts val="0"/>
              </a:spcBef>
              <a:spcAft>
                <a:spcPts val="0"/>
              </a:spcAft>
              <a:buSzPts val="1800"/>
              <a:buChar char="○"/>
            </a:pPr>
            <a:r>
              <a:rPr lang="en-US"/>
              <a:t>Measurement.csv</a:t>
            </a:r>
            <a:endParaRPr/>
          </a:p>
          <a:p>
            <a:pPr marL="914400" lvl="1" indent="-330200" algn="l" rtl="0">
              <a:lnSpc>
                <a:spcPct val="100000"/>
              </a:lnSpc>
              <a:spcBef>
                <a:spcPts val="0"/>
              </a:spcBef>
              <a:spcAft>
                <a:spcPts val="0"/>
              </a:spcAft>
              <a:buSzPts val="1600"/>
              <a:buChar char="○"/>
            </a:pPr>
            <a:r>
              <a:rPr lang="en-US" sz="1800"/>
              <a:t>Meditation.csv - the medicine time record given during the therapeutic process</a:t>
            </a:r>
            <a:endParaRPr sz="1800"/>
          </a:p>
          <a:p>
            <a:pPr marL="914400" lvl="0" indent="0" algn="l" rtl="0">
              <a:lnSpc>
                <a:spcPct val="100000"/>
              </a:lnSpc>
              <a:spcBef>
                <a:spcPts val="0"/>
              </a:spcBef>
              <a:spcAft>
                <a:spcPts val="0"/>
              </a:spcAft>
              <a:buNone/>
            </a:pPr>
            <a:endParaRPr/>
          </a:p>
          <a:p>
            <a:pPr marL="914400" lvl="0" indent="0" algn="l" rtl="0">
              <a:lnSpc>
                <a:spcPct val="100000"/>
              </a:lnSpc>
              <a:spcBef>
                <a:spcPts val="0"/>
              </a:spcBef>
              <a:spcAft>
                <a:spcPts val="0"/>
              </a:spcAft>
              <a:buNone/>
            </a:pPr>
            <a:endParaRPr/>
          </a:p>
          <a:p>
            <a:pPr marL="914400" lvl="0" indent="0" algn="l" rtl="0">
              <a:lnSpc>
                <a:spcPct val="100000"/>
              </a:lnSpc>
              <a:spcBef>
                <a:spcPts val="0"/>
              </a:spcBef>
              <a:spcAft>
                <a:spcPts val="0"/>
              </a:spcAft>
              <a:buNone/>
            </a:pPr>
            <a:endParaRPr/>
          </a:p>
          <a:p>
            <a:pPr marL="914400" lvl="0" indent="0" algn="l" rtl="0">
              <a:lnSpc>
                <a:spcPct val="100000"/>
              </a:lnSpc>
              <a:spcBef>
                <a:spcPts val="0"/>
              </a:spcBef>
              <a:spcAft>
                <a:spcPts val="0"/>
              </a:spcAft>
              <a:buNone/>
            </a:pPr>
            <a:endParaRPr/>
          </a:p>
          <a:p>
            <a:pPr marL="914400" lvl="0" indent="0" algn="l" rtl="0">
              <a:lnSpc>
                <a:spcPct val="100000"/>
              </a:lnSpc>
              <a:spcBef>
                <a:spcPts val="0"/>
              </a:spcBef>
              <a:spcAft>
                <a:spcPts val="0"/>
              </a:spcAft>
              <a:buNone/>
            </a:pPr>
            <a:endParaRPr/>
          </a:p>
          <a:p>
            <a:pPr marL="914400" lvl="0" indent="0" algn="l" rtl="0">
              <a:lnSpc>
                <a:spcPct val="100000"/>
              </a:lnSpc>
              <a:spcBef>
                <a:spcPts val="0"/>
              </a:spcBef>
              <a:spcAft>
                <a:spcPts val="0"/>
              </a:spcAft>
              <a:buNone/>
            </a:pPr>
            <a:endParaRPr/>
          </a:p>
          <a:p>
            <a:pPr marL="914400" lvl="1" indent="-330200" algn="l" rtl="0">
              <a:lnSpc>
                <a:spcPct val="100000"/>
              </a:lnSpc>
              <a:spcBef>
                <a:spcPts val="0"/>
              </a:spcBef>
              <a:spcAft>
                <a:spcPts val="0"/>
              </a:spcAft>
              <a:buSzPts val="1600"/>
              <a:buChar char="○"/>
            </a:pPr>
            <a:r>
              <a:rPr lang="en-US" sz="1800"/>
              <a:t>Procedure.csv - record of usage medication and monitoring of lab tests</a:t>
            </a:r>
            <a:endParaRPr sz="1800"/>
          </a:p>
          <a:p>
            <a:pPr marL="914400" lvl="1" indent="-330200" algn="l" rtl="0">
              <a:lnSpc>
                <a:spcPct val="100000"/>
              </a:lnSpc>
              <a:spcBef>
                <a:spcPts val="0"/>
              </a:spcBef>
              <a:spcAft>
                <a:spcPts val="0"/>
              </a:spcAft>
              <a:buSzPts val="1600"/>
              <a:buChar char="○"/>
            </a:pPr>
            <a:r>
              <a:rPr lang="en-US" sz="1800"/>
              <a:t>Sleep_study.csv</a:t>
            </a:r>
            <a:endParaRPr sz="1800"/>
          </a:p>
        </p:txBody>
      </p:sp>
      <p:pic>
        <p:nvPicPr>
          <p:cNvPr id="144" name="Google Shape;144;p17"/>
          <p:cNvPicPr preferRelativeResize="0"/>
          <p:nvPr/>
        </p:nvPicPr>
        <p:blipFill>
          <a:blip r:embed="rId3">
            <a:alphaModFix/>
          </a:blip>
          <a:stretch>
            <a:fillRect/>
          </a:stretch>
        </p:blipFill>
        <p:spPr>
          <a:xfrm>
            <a:off x="693375" y="1555650"/>
            <a:ext cx="11067824" cy="1720125"/>
          </a:xfrm>
          <a:prstGeom prst="rect">
            <a:avLst/>
          </a:prstGeom>
          <a:noFill/>
          <a:ln>
            <a:noFill/>
          </a:ln>
        </p:spPr>
      </p:pic>
      <p:pic>
        <p:nvPicPr>
          <p:cNvPr id="145" name="Google Shape;145;p17"/>
          <p:cNvPicPr preferRelativeResize="0"/>
          <p:nvPr/>
        </p:nvPicPr>
        <p:blipFill>
          <a:blip r:embed="rId4">
            <a:alphaModFix/>
          </a:blip>
          <a:stretch>
            <a:fillRect/>
          </a:stretch>
        </p:blipFill>
        <p:spPr>
          <a:xfrm>
            <a:off x="693375" y="3637067"/>
            <a:ext cx="11067825" cy="18446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txBox="1">
            <a:spLocks noGrp="1"/>
          </p:cNvSpPr>
          <p:nvPr>
            <p:ph type="title"/>
          </p:nvPr>
        </p:nvSpPr>
        <p:spPr>
          <a:xfrm>
            <a:off x="482600" y="492402"/>
            <a:ext cx="10634400" cy="1494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6600"/>
              <a:buFont typeface="Arial"/>
              <a:buNone/>
            </a:pPr>
            <a:r>
              <a:rPr lang="en-US" sz="5300"/>
              <a:t>Data Preprocessing</a:t>
            </a:r>
            <a:endParaRPr sz="5300"/>
          </a:p>
        </p:txBody>
      </p:sp>
      <p:sp>
        <p:nvSpPr>
          <p:cNvPr id="151" name="Google Shape;151;p18"/>
          <p:cNvSpPr txBox="1">
            <a:spLocks noGrp="1"/>
          </p:cNvSpPr>
          <p:nvPr>
            <p:ph type="body" idx="1"/>
          </p:nvPr>
        </p:nvSpPr>
        <p:spPr>
          <a:xfrm>
            <a:off x="482600" y="1802325"/>
            <a:ext cx="10506900" cy="4077600"/>
          </a:xfrm>
          <a:prstGeom prst="rect">
            <a:avLst/>
          </a:prstGeom>
          <a:noFill/>
          <a:ln>
            <a:noFill/>
          </a:ln>
        </p:spPr>
        <p:txBody>
          <a:bodyPr spcFirstLastPara="1" wrap="square" lIns="91425" tIns="45700" rIns="91425" bIns="45700" anchor="t" anchorCtr="0">
            <a:noAutofit/>
          </a:bodyPr>
          <a:lstStyle/>
          <a:p>
            <a:pPr marL="457200" lvl="0" indent="-355600" algn="l" rtl="0">
              <a:spcBef>
                <a:spcPts val="0"/>
              </a:spcBef>
              <a:spcAft>
                <a:spcPts val="0"/>
              </a:spcAft>
              <a:buSzPts val="2000"/>
              <a:buAutoNum type="arabicPeriod"/>
            </a:pPr>
            <a:r>
              <a:rPr lang="en-US" sz="2000">
                <a:highlight>
                  <a:srgbClr val="FFFFFF"/>
                </a:highlight>
              </a:rPr>
              <a:t>Data Segmentation by Age:</a:t>
            </a:r>
            <a:endParaRPr sz="2000">
              <a:highlight>
                <a:srgbClr val="FFFFFF"/>
              </a:highlight>
            </a:endParaRPr>
          </a:p>
          <a:p>
            <a:pPr marL="914400" lvl="0" indent="-355600" algn="l" rtl="0">
              <a:spcBef>
                <a:spcPts val="0"/>
              </a:spcBef>
              <a:spcAft>
                <a:spcPts val="0"/>
              </a:spcAft>
              <a:buSzPts val="2000"/>
              <a:buChar char="-"/>
            </a:pPr>
            <a:r>
              <a:rPr lang="en-US" sz="2000">
                <a:highlight>
                  <a:srgbClr val="FFFFFF"/>
                </a:highlight>
              </a:rPr>
              <a:t>segment the data into distinct age groups.</a:t>
            </a:r>
            <a:endParaRPr sz="2000">
              <a:highlight>
                <a:srgbClr val="FFFFFF"/>
              </a:highlight>
            </a:endParaRPr>
          </a:p>
          <a:p>
            <a:pPr marL="914400" lvl="0" indent="-355600" algn="l" rtl="0">
              <a:spcBef>
                <a:spcPts val="0"/>
              </a:spcBef>
              <a:spcAft>
                <a:spcPts val="0"/>
              </a:spcAft>
              <a:buSzPts val="2000"/>
              <a:buChar char="-"/>
            </a:pPr>
            <a:r>
              <a:rPr lang="en-US" sz="2000">
                <a:highlight>
                  <a:srgbClr val="FFFFFF"/>
                </a:highlight>
              </a:rPr>
              <a:t>physiological characteristics of individuals change with age</a:t>
            </a:r>
            <a:endParaRPr sz="2000">
              <a:highlight>
                <a:srgbClr val="FFFFFF"/>
              </a:highlight>
            </a:endParaRPr>
          </a:p>
          <a:p>
            <a:pPr marL="457200" lvl="0" indent="0" algn="l" rtl="0">
              <a:spcBef>
                <a:spcPts val="0"/>
              </a:spcBef>
              <a:spcAft>
                <a:spcPts val="0"/>
              </a:spcAft>
              <a:buNone/>
            </a:pPr>
            <a:endParaRPr sz="2000">
              <a:highlight>
                <a:srgbClr val="FFFFFF"/>
              </a:highlight>
            </a:endParaRPr>
          </a:p>
          <a:p>
            <a:pPr marL="457200" lvl="0" indent="-355600" algn="l" rtl="0">
              <a:spcBef>
                <a:spcPts val="0"/>
              </a:spcBef>
              <a:spcAft>
                <a:spcPts val="0"/>
              </a:spcAft>
              <a:buSzPts val="2000"/>
              <a:buAutoNum type="arabicPeriod"/>
            </a:pPr>
            <a:r>
              <a:rPr lang="en-US" sz="2000">
                <a:highlight>
                  <a:srgbClr val="FFFFFF"/>
                </a:highlight>
              </a:rPr>
              <a:t>Processing Sleep Recordings:</a:t>
            </a:r>
            <a:endParaRPr sz="2000">
              <a:highlight>
                <a:srgbClr val="FFFFFF"/>
              </a:highlight>
            </a:endParaRPr>
          </a:p>
          <a:p>
            <a:pPr marL="914400" lvl="0" indent="-355600" algn="l" rtl="0">
              <a:spcBef>
                <a:spcPts val="0"/>
              </a:spcBef>
              <a:spcAft>
                <a:spcPts val="0"/>
              </a:spcAft>
              <a:buSzPts val="2000"/>
              <a:buChar char="-"/>
            </a:pPr>
            <a:r>
              <a:rPr lang="en-US" sz="2000">
                <a:highlight>
                  <a:srgbClr val="FFFFFF"/>
                </a:highlight>
              </a:rPr>
              <a:t>MNE package and Fourier Analysis.</a:t>
            </a:r>
            <a:endParaRPr sz="2000">
              <a:highlight>
                <a:srgbClr val="FFFFFF"/>
              </a:highlight>
            </a:endParaRPr>
          </a:p>
          <a:p>
            <a:pPr marL="914400" lvl="0" indent="-355600" algn="l" rtl="0">
              <a:spcBef>
                <a:spcPts val="0"/>
              </a:spcBef>
              <a:spcAft>
                <a:spcPts val="0"/>
              </a:spcAft>
              <a:buSzPts val="2000"/>
              <a:buChar char="-"/>
            </a:pPr>
            <a:r>
              <a:rPr lang="en-US" sz="2000">
                <a:highlight>
                  <a:srgbClr val="FFFFFF"/>
                </a:highlight>
              </a:rPr>
              <a:t>convert signals into component frequencies </a:t>
            </a:r>
            <a:endParaRPr sz="2000">
              <a:highlight>
                <a:srgbClr val="FFFFFF"/>
              </a:highlight>
            </a:endParaRPr>
          </a:p>
          <a:p>
            <a:pPr marL="914400" lvl="0" indent="-355600" algn="l" rtl="0">
              <a:spcBef>
                <a:spcPts val="0"/>
              </a:spcBef>
              <a:spcAft>
                <a:spcPts val="0"/>
              </a:spcAft>
              <a:buSzPts val="2000"/>
              <a:buChar char="-"/>
            </a:pPr>
            <a:r>
              <a:rPr lang="en-US" sz="2000">
                <a:highlight>
                  <a:srgbClr val="FFFFFF"/>
                </a:highlight>
              </a:rPr>
              <a:t>extracting detailed information about different sleep stages and frequency bands</a:t>
            </a:r>
            <a:endParaRPr sz="2000">
              <a:highlight>
                <a:srgbClr val="FFFFFF"/>
              </a:highlight>
            </a:endParaRPr>
          </a:p>
          <a:p>
            <a:pPr marL="0" lvl="0" indent="0" algn="l" rtl="0">
              <a:spcBef>
                <a:spcPts val="0"/>
              </a:spcBef>
              <a:spcAft>
                <a:spcPts val="0"/>
              </a:spcAft>
              <a:buNone/>
            </a:pPr>
            <a:endParaRPr sz="2000">
              <a:highlight>
                <a:srgbClr val="FFFFFF"/>
              </a:highlight>
            </a:endParaRPr>
          </a:p>
          <a:p>
            <a:pPr marL="457200" lvl="0" indent="-355600" algn="l" rtl="0">
              <a:spcBef>
                <a:spcPts val="0"/>
              </a:spcBef>
              <a:spcAft>
                <a:spcPts val="0"/>
              </a:spcAft>
              <a:buSzPts val="2000"/>
              <a:buAutoNum type="arabicPeriod"/>
            </a:pPr>
            <a:r>
              <a:rPr lang="en-US" sz="2000">
                <a:highlight>
                  <a:srgbClr val="FFFFFF"/>
                </a:highlight>
              </a:rPr>
              <a:t>Matching Sleep and Health Data:</a:t>
            </a:r>
            <a:endParaRPr sz="2000">
              <a:highlight>
                <a:srgbClr val="FFFFFF"/>
              </a:highlight>
            </a:endParaRPr>
          </a:p>
          <a:p>
            <a:pPr marL="914400" lvl="0" indent="-355600" algn="l" rtl="0">
              <a:spcBef>
                <a:spcPts val="0"/>
              </a:spcBef>
              <a:spcAft>
                <a:spcPts val="0"/>
              </a:spcAft>
              <a:buSzPts val="2000"/>
              <a:buChar char="-"/>
            </a:pPr>
            <a:r>
              <a:rPr lang="en-US" sz="2000">
                <a:highlight>
                  <a:srgbClr val="FFFFFF"/>
                </a:highlight>
              </a:rPr>
              <a:t>matching dataset with patient’s id</a:t>
            </a:r>
            <a:endParaRPr sz="2000">
              <a:highlight>
                <a:srgbClr val="FFFFFF"/>
              </a:highlight>
            </a:endParaRPr>
          </a:p>
          <a:p>
            <a:pPr marL="914400" lvl="0" indent="-355600" algn="l" rtl="0">
              <a:spcBef>
                <a:spcPts val="0"/>
              </a:spcBef>
              <a:spcAft>
                <a:spcPts val="0"/>
              </a:spcAft>
              <a:buSzPts val="2000"/>
              <a:buChar char="-"/>
            </a:pPr>
            <a:r>
              <a:rPr lang="en-US" sz="2000">
                <a:highlight>
                  <a:srgbClr val="FFFFFF"/>
                </a:highlight>
              </a:rPr>
              <a:t>combine and establish a large dataframe for further analysis</a:t>
            </a:r>
            <a:endParaRPr sz="2000">
              <a:highlight>
                <a:srgbClr val="FFFFFF"/>
              </a:highlight>
            </a:endParaRPr>
          </a:p>
          <a:p>
            <a:pPr marL="0" lvl="0" indent="0" algn="l" rtl="0">
              <a:lnSpc>
                <a:spcPct val="115000"/>
              </a:lnSpc>
              <a:spcBef>
                <a:spcPts val="0"/>
              </a:spcBef>
              <a:spcAft>
                <a:spcPts val="0"/>
              </a:spcAft>
              <a:buClr>
                <a:schemeClr val="dk1"/>
              </a:buClr>
              <a:buSzPts val="1100"/>
              <a:buNone/>
            </a:pPr>
            <a:r>
              <a:rPr lang="en-US" sz="2000">
                <a:highlight>
                  <a:srgbClr val="FFFFFF"/>
                </a:highlight>
              </a:rPr>
              <a:t>					</a:t>
            </a:r>
            <a:endParaRPr sz="2000">
              <a:highlight>
                <a:srgbClr val="FFFFFF"/>
              </a:highlight>
            </a:endParaRPr>
          </a:p>
          <a:p>
            <a:pPr marL="0" lvl="0" indent="0" algn="l" rtl="0">
              <a:spcBef>
                <a:spcPts val="0"/>
              </a:spcBef>
              <a:spcAft>
                <a:spcPts val="0"/>
              </a:spcAft>
              <a:buClr>
                <a:schemeClr val="dk1"/>
              </a:buClr>
              <a:buSzPts val="1100"/>
              <a:buNone/>
            </a:pPr>
            <a:r>
              <a:rPr lang="en-US" sz="2000">
                <a:highlight>
                  <a:srgbClr val="FFFFFF"/>
                </a:highlight>
              </a:rPr>
              <a:t>				</a:t>
            </a:r>
            <a:endParaRPr sz="2000">
              <a:highlight>
                <a:srgbClr val="FFFFFF"/>
              </a:highlight>
            </a:endParaRPr>
          </a:p>
          <a:p>
            <a:pPr marL="0" lvl="0" indent="0" algn="l" rtl="0">
              <a:spcBef>
                <a:spcPts val="0"/>
              </a:spcBef>
              <a:spcAft>
                <a:spcPts val="0"/>
              </a:spcAft>
              <a:buClr>
                <a:schemeClr val="dk1"/>
              </a:buClr>
              <a:buSzPts val="1100"/>
              <a:buNone/>
            </a:pPr>
            <a:r>
              <a:rPr lang="en-US" sz="2000">
                <a:highlight>
                  <a:srgbClr val="FFFFFF"/>
                </a:highlight>
              </a:rPr>
              <a:t>			</a:t>
            </a:r>
            <a:endParaRPr sz="2000">
              <a:highlight>
                <a:srgbClr val="FFFFFF"/>
              </a:highlight>
            </a:endParaRPr>
          </a:p>
          <a:p>
            <a:pPr marL="0" lvl="0" indent="0" algn="l" rtl="0">
              <a:spcBef>
                <a:spcPts val="0"/>
              </a:spcBef>
              <a:spcAft>
                <a:spcPts val="0"/>
              </a:spcAft>
              <a:buClr>
                <a:schemeClr val="dk1"/>
              </a:buClr>
              <a:buSzPts val="1100"/>
              <a:buNone/>
            </a:pPr>
            <a:r>
              <a:rPr lang="en-US" sz="2000"/>
              <a:t>		</a:t>
            </a:r>
            <a:endParaRPr sz="2000"/>
          </a:p>
          <a:p>
            <a:pPr marL="0" lvl="0" indent="0" algn="l" rtl="0">
              <a:lnSpc>
                <a:spcPct val="100000"/>
              </a:lnSpc>
              <a:spcBef>
                <a:spcPts val="0"/>
              </a:spcBef>
              <a:spcAft>
                <a:spcPts val="0"/>
              </a:spcAft>
              <a:buClr>
                <a:schemeClr val="dk1"/>
              </a:buClr>
              <a:buSzPts val="2400"/>
              <a:buNone/>
            </a:pP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title"/>
          </p:nvPr>
        </p:nvSpPr>
        <p:spPr>
          <a:xfrm>
            <a:off x="482600" y="517950"/>
            <a:ext cx="10634400" cy="948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Identify Age Groups</a:t>
            </a:r>
            <a:endParaRPr/>
          </a:p>
        </p:txBody>
      </p:sp>
      <p:pic>
        <p:nvPicPr>
          <p:cNvPr id="157" name="Google Shape;157;p19"/>
          <p:cNvPicPr preferRelativeResize="0"/>
          <p:nvPr/>
        </p:nvPicPr>
        <p:blipFill>
          <a:blip r:embed="rId3">
            <a:alphaModFix/>
          </a:blip>
          <a:stretch>
            <a:fillRect/>
          </a:stretch>
        </p:blipFill>
        <p:spPr>
          <a:xfrm>
            <a:off x="0" y="1590725"/>
            <a:ext cx="3646543" cy="2734899"/>
          </a:xfrm>
          <a:prstGeom prst="rect">
            <a:avLst/>
          </a:prstGeom>
          <a:noFill/>
          <a:ln>
            <a:noFill/>
          </a:ln>
        </p:spPr>
      </p:pic>
      <p:pic>
        <p:nvPicPr>
          <p:cNvPr id="158" name="Google Shape;158;p19"/>
          <p:cNvPicPr preferRelativeResize="0"/>
          <p:nvPr/>
        </p:nvPicPr>
        <p:blipFill>
          <a:blip r:embed="rId4">
            <a:alphaModFix/>
          </a:blip>
          <a:stretch>
            <a:fillRect/>
          </a:stretch>
        </p:blipFill>
        <p:spPr>
          <a:xfrm>
            <a:off x="4022175" y="1608038"/>
            <a:ext cx="3914226" cy="2700274"/>
          </a:xfrm>
          <a:prstGeom prst="rect">
            <a:avLst/>
          </a:prstGeom>
          <a:noFill/>
          <a:ln>
            <a:noFill/>
          </a:ln>
        </p:spPr>
      </p:pic>
      <p:pic>
        <p:nvPicPr>
          <p:cNvPr id="159" name="Google Shape;159;p19"/>
          <p:cNvPicPr preferRelativeResize="0"/>
          <p:nvPr/>
        </p:nvPicPr>
        <p:blipFill>
          <a:blip r:embed="rId5">
            <a:alphaModFix/>
          </a:blip>
          <a:stretch>
            <a:fillRect/>
          </a:stretch>
        </p:blipFill>
        <p:spPr>
          <a:xfrm>
            <a:off x="8143650" y="1608038"/>
            <a:ext cx="4048339" cy="2700276"/>
          </a:xfrm>
          <a:prstGeom prst="rect">
            <a:avLst/>
          </a:prstGeom>
          <a:noFill/>
          <a:ln>
            <a:noFill/>
          </a:ln>
        </p:spPr>
      </p:pic>
      <p:sp>
        <p:nvSpPr>
          <p:cNvPr id="160" name="Google Shape;160;p19"/>
          <p:cNvSpPr txBox="1"/>
          <p:nvPr/>
        </p:nvSpPr>
        <p:spPr>
          <a:xfrm>
            <a:off x="90625" y="4325625"/>
            <a:ext cx="3465300" cy="73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a:solidFill>
                  <a:srgbClr val="374151"/>
                </a:solidFill>
              </a:rPr>
              <a:t>Children (0-12 years)</a:t>
            </a:r>
            <a:endParaRPr sz="3900">
              <a:solidFill>
                <a:schemeClr val="dk1"/>
              </a:solidFill>
            </a:endParaRPr>
          </a:p>
        </p:txBody>
      </p:sp>
      <p:sp>
        <p:nvSpPr>
          <p:cNvPr id="161" name="Google Shape;161;p19"/>
          <p:cNvSpPr txBox="1"/>
          <p:nvPr/>
        </p:nvSpPr>
        <p:spPr>
          <a:xfrm>
            <a:off x="3862650" y="4325625"/>
            <a:ext cx="4466700" cy="73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a:solidFill>
                  <a:srgbClr val="374151"/>
                </a:solidFill>
              </a:rPr>
              <a:t>Adolescents (13-17 years)</a:t>
            </a:r>
            <a:endParaRPr sz="2700">
              <a:solidFill>
                <a:schemeClr val="dk1"/>
              </a:solidFill>
            </a:endParaRPr>
          </a:p>
        </p:txBody>
      </p:sp>
      <p:sp>
        <p:nvSpPr>
          <p:cNvPr id="162" name="Google Shape;162;p19"/>
          <p:cNvSpPr txBox="1"/>
          <p:nvPr/>
        </p:nvSpPr>
        <p:spPr>
          <a:xfrm>
            <a:off x="8386700" y="4325625"/>
            <a:ext cx="3465300" cy="73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374151"/>
                </a:solidFill>
              </a:rPr>
              <a:t>Adults (18-68 years)</a:t>
            </a:r>
            <a:endParaRPr sz="5500">
              <a:solidFill>
                <a:schemeClr val="dk1"/>
              </a:solidFill>
            </a:endParaRPr>
          </a:p>
        </p:txBody>
      </p:sp>
      <p:cxnSp>
        <p:nvCxnSpPr>
          <p:cNvPr id="163" name="Google Shape;163;p19"/>
          <p:cNvCxnSpPr>
            <a:stCxn id="160" idx="2"/>
            <a:endCxn id="162" idx="2"/>
          </p:cNvCxnSpPr>
          <p:nvPr/>
        </p:nvCxnSpPr>
        <p:spPr>
          <a:xfrm rot="-5400000" flipH="1">
            <a:off x="5971075" y="917025"/>
            <a:ext cx="600" cy="82962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164" name="Google Shape;164;p19"/>
          <p:cNvSpPr/>
          <p:nvPr/>
        </p:nvSpPr>
        <p:spPr>
          <a:xfrm>
            <a:off x="5494825" y="5064825"/>
            <a:ext cx="720900" cy="739200"/>
          </a:xfrm>
          <a:prstGeom prst="downArrowCallout">
            <a:avLst>
              <a:gd name="adj1" fmla="val 25000"/>
              <a:gd name="adj2" fmla="val 25000"/>
              <a:gd name="adj3" fmla="val 25000"/>
              <a:gd name="adj4" fmla="val 6497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 name="Google Shape;165;p19"/>
          <p:cNvSpPr txBox="1"/>
          <p:nvPr/>
        </p:nvSpPr>
        <p:spPr>
          <a:xfrm>
            <a:off x="3646550" y="5804025"/>
            <a:ext cx="4859400" cy="5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a:solidFill>
                  <a:srgbClr val="374151"/>
                </a:solidFill>
              </a:rPr>
              <a:t>Sampling age ( 0-68 years)</a:t>
            </a:r>
            <a:endParaRPr sz="39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body" idx="1"/>
          </p:nvPr>
        </p:nvSpPr>
        <p:spPr>
          <a:xfrm>
            <a:off x="497100" y="3561325"/>
            <a:ext cx="11197800" cy="2572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2900">
                <a:solidFill>
                  <a:srgbClr val="374151"/>
                </a:solidFill>
              </a:rPr>
              <a:t>The MNE (MEG and EEG ) package is a comprehensive Python library designed for processing and analyzing electrophysiological data, such as EEG, MEG, and sEEG. Not only can it reduce noise, it also examines the complex activity patterns and facilitates the understanding of neural mechanisms.</a:t>
            </a:r>
            <a:endParaRPr sz="4100"/>
          </a:p>
        </p:txBody>
      </p:sp>
      <p:pic>
        <p:nvPicPr>
          <p:cNvPr id="171" name="Google Shape;171;p20"/>
          <p:cNvPicPr preferRelativeResize="0"/>
          <p:nvPr/>
        </p:nvPicPr>
        <p:blipFill>
          <a:blip r:embed="rId3">
            <a:alphaModFix/>
          </a:blip>
          <a:stretch>
            <a:fillRect/>
          </a:stretch>
        </p:blipFill>
        <p:spPr>
          <a:xfrm>
            <a:off x="2790850" y="522225"/>
            <a:ext cx="6241944" cy="2808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1"/>
          <p:cNvSpPr txBox="1"/>
          <p:nvPr/>
        </p:nvSpPr>
        <p:spPr>
          <a:xfrm>
            <a:off x="3332075" y="461150"/>
            <a:ext cx="5525100" cy="78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600">
                <a:solidFill>
                  <a:srgbClr val="202124"/>
                </a:solidFill>
                <a:highlight>
                  <a:srgbClr val="FFFFFF"/>
                </a:highlight>
              </a:rPr>
              <a:t>Fourier Transform</a:t>
            </a:r>
            <a:endParaRPr sz="5500">
              <a:solidFill>
                <a:schemeClr val="dk1"/>
              </a:solidFill>
            </a:endParaRPr>
          </a:p>
        </p:txBody>
      </p:sp>
      <p:pic>
        <p:nvPicPr>
          <p:cNvPr id="177" name="Google Shape;177;p21"/>
          <p:cNvPicPr preferRelativeResize="0"/>
          <p:nvPr/>
        </p:nvPicPr>
        <p:blipFill rotWithShape="1">
          <a:blip r:embed="rId3">
            <a:alphaModFix/>
          </a:blip>
          <a:srcRect t="1146" r="62945"/>
          <a:stretch/>
        </p:blipFill>
        <p:spPr>
          <a:xfrm>
            <a:off x="750850" y="1248038"/>
            <a:ext cx="3611148" cy="4939901"/>
          </a:xfrm>
          <a:prstGeom prst="rect">
            <a:avLst/>
          </a:prstGeom>
          <a:noFill/>
          <a:ln>
            <a:noFill/>
          </a:ln>
        </p:spPr>
      </p:pic>
      <p:sp>
        <p:nvSpPr>
          <p:cNvPr id="178" name="Google Shape;178;p21"/>
          <p:cNvSpPr/>
          <p:nvPr/>
        </p:nvSpPr>
        <p:spPr>
          <a:xfrm>
            <a:off x="5531238" y="2801038"/>
            <a:ext cx="1163100" cy="581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79" name="Google Shape;179;p21"/>
          <p:cNvPicPr preferRelativeResize="0"/>
          <p:nvPr/>
        </p:nvPicPr>
        <p:blipFill>
          <a:blip r:embed="rId4">
            <a:alphaModFix/>
          </a:blip>
          <a:stretch>
            <a:fillRect/>
          </a:stretch>
        </p:blipFill>
        <p:spPr>
          <a:xfrm>
            <a:off x="7863600" y="1276275"/>
            <a:ext cx="4173300" cy="4883426"/>
          </a:xfrm>
          <a:prstGeom prst="rect">
            <a:avLst/>
          </a:prstGeom>
          <a:noFill/>
          <a:ln>
            <a:noFill/>
          </a:ln>
        </p:spPr>
      </p:pic>
      <p:pic>
        <p:nvPicPr>
          <p:cNvPr id="180" name="Google Shape;180;p21"/>
          <p:cNvPicPr preferRelativeResize="0"/>
          <p:nvPr/>
        </p:nvPicPr>
        <p:blipFill>
          <a:blip r:embed="rId5">
            <a:alphaModFix/>
          </a:blip>
          <a:stretch>
            <a:fillRect/>
          </a:stretch>
        </p:blipFill>
        <p:spPr>
          <a:xfrm>
            <a:off x="4252450" y="3975575"/>
            <a:ext cx="3611149" cy="838850"/>
          </a:xfrm>
          <a:prstGeom prst="rect">
            <a:avLst/>
          </a:prstGeom>
          <a:noFill/>
          <a:ln>
            <a:noFill/>
          </a:ln>
        </p:spPr>
      </p:pic>
    </p:spTree>
  </p:cSld>
  <p:clrMapOvr>
    <a:masterClrMapping/>
  </p:clrMapOvr>
</p:sld>
</file>

<file path=ppt/theme/theme1.xml><?xml version="1.0" encoding="utf-8"?>
<a:theme xmlns:a="http://schemas.openxmlformats.org/drawingml/2006/main" name="LevelVTI">
  <a:themeElements>
    <a:clrScheme name="AnalogousFromDarkSeedLeftStep">
      <a:dk1>
        <a:srgbClr val="000000"/>
      </a:dk1>
      <a:lt1>
        <a:srgbClr val="FFFFFF"/>
      </a:lt1>
      <a:dk2>
        <a:srgbClr val="1A212E"/>
      </a:dk2>
      <a:lt2>
        <a:srgbClr val="F1F3F0"/>
      </a:lt2>
      <a:accent1>
        <a:srgbClr val="AE29E7"/>
      </a:accent1>
      <a:accent2>
        <a:srgbClr val="5825D7"/>
      </a:accent2>
      <a:accent3>
        <a:srgbClr val="2942E7"/>
      </a:accent3>
      <a:accent4>
        <a:srgbClr val="177FD5"/>
      </a:accent4>
      <a:accent5>
        <a:srgbClr val="23BEC4"/>
      </a:accent5>
      <a:accent6>
        <a:srgbClr val="15C582"/>
      </a:accent6>
      <a:hlink>
        <a:srgbClr val="3996AD"/>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541</Words>
  <Application>Microsoft Macintosh PowerPoint</Application>
  <PresentationFormat>Widescreen</PresentationFormat>
  <Paragraphs>84</Paragraphs>
  <Slides>16</Slides>
  <Notes>16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16</vt:i4>
      </vt:variant>
    </vt:vector>
  </HeadingPairs>
  <TitlesOfParts>
    <vt:vector size="18" baseType="lpstr">
      <vt:lpstr>Arial</vt:lpstr>
      <vt:lpstr>LevelVTI</vt:lpstr>
      <vt:lpstr>Neurophysiological Correlates of Sleep: Investigating Brain Activity Patterns and How it Impacts Health Outcomes</vt:lpstr>
      <vt:lpstr>Why Sleep?</vt:lpstr>
      <vt:lpstr>Research Goal</vt:lpstr>
      <vt:lpstr>Data Source</vt:lpstr>
      <vt:lpstr>PowerPoint Presentation</vt:lpstr>
      <vt:lpstr>Data Preprocessing</vt:lpstr>
      <vt:lpstr>Identify Age Groups</vt:lpstr>
      <vt:lpstr>PowerPoint Presentation</vt:lpstr>
      <vt:lpstr>PowerPoint Presentation</vt:lpstr>
      <vt:lpstr>Fast Fourier Transform (FFT)</vt:lpstr>
      <vt:lpstr>PowerPoint Presentation</vt:lpstr>
      <vt:lpstr>Machine learning analysis</vt:lpstr>
      <vt:lpstr>Machine learning analysis</vt:lpstr>
      <vt:lpstr>Machine learning analysis</vt:lpstr>
      <vt:lpstr>Machine learning analysis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Neurophysiological Correlates of Sleep: Investigating Brain Activity Patterns and How it Impacts Health Outcomes</dc:title>
  <cp:lastModifiedBy>Lisong He</cp:lastModifiedBy>
  <cp:revision>1</cp:revision>
  <dcterms:modified xsi:type="dcterms:W3CDTF">2024-02-05T18:07:35Z</dcterms:modified>
</cp:coreProperties>
</file>